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33"/>
  </p:notesMasterIdLst>
  <p:sldIdLst>
    <p:sldId id="256" r:id="rId2"/>
    <p:sldId id="257" r:id="rId3"/>
    <p:sldId id="289" r:id="rId4"/>
    <p:sldId id="258" r:id="rId5"/>
    <p:sldId id="260" r:id="rId6"/>
    <p:sldId id="262" r:id="rId7"/>
    <p:sldId id="263" r:id="rId8"/>
    <p:sldId id="264" r:id="rId9"/>
    <p:sldId id="265" r:id="rId10"/>
    <p:sldId id="266" r:id="rId11"/>
    <p:sldId id="267" r:id="rId12"/>
    <p:sldId id="268" r:id="rId13"/>
    <p:sldId id="288" r:id="rId14"/>
    <p:sldId id="269" r:id="rId15"/>
    <p:sldId id="286" r:id="rId16"/>
    <p:sldId id="277" r:id="rId17"/>
    <p:sldId id="281" r:id="rId18"/>
    <p:sldId id="270" r:id="rId19"/>
    <p:sldId id="274" r:id="rId20"/>
    <p:sldId id="276" r:id="rId21"/>
    <p:sldId id="278" r:id="rId22"/>
    <p:sldId id="275" r:id="rId23"/>
    <p:sldId id="279" r:id="rId24"/>
    <p:sldId id="272" r:id="rId25"/>
    <p:sldId id="280" r:id="rId26"/>
    <p:sldId id="282" r:id="rId27"/>
    <p:sldId id="283" r:id="rId28"/>
    <p:sldId id="284" r:id="rId29"/>
    <p:sldId id="273" r:id="rId30"/>
    <p:sldId id="287" r:id="rId31"/>
    <p:sldId id="28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168" autoAdjust="0"/>
  </p:normalViewPr>
  <p:slideViewPr>
    <p:cSldViewPr snapToGrid="0" snapToObjects="1">
      <p:cViewPr>
        <p:scale>
          <a:sx n="81" d="100"/>
          <a:sy n="81" d="100"/>
        </p:scale>
        <p:origin x="-186"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E3CA22-F449-1942-8F70-DAA89140B91B}" type="datetimeFigureOut">
              <a:rPr lang="en-US" smtClean="0"/>
              <a:pPr/>
              <a:t>11/1/2011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297B6-AF8D-CB40-962D-E0DF5D404BEF}" type="slidenum">
              <a:rPr lang="en-US" smtClean="0"/>
              <a:pPr/>
              <a:t>‹#›</a:t>
            </a:fld>
            <a:endParaRPr lang="en-US" dirty="0"/>
          </a:p>
        </p:txBody>
      </p:sp>
    </p:spTree>
    <p:extLst>
      <p:ext uri="{BB962C8B-B14F-4D97-AF65-F5344CB8AC3E}">
        <p14:creationId xmlns:p14="http://schemas.microsoft.com/office/powerpoint/2010/main" xmlns="" val="11479611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Proceedings from “No Where to Turn? Forum” (CCSD, 2004; Smith &amp; Mirza-Beg, 2003) – a community based initiative aimed at exploring partner violence against immigrant and visible minority women  - offered specific strategies to develop appropriate services for immigrant and visible minority women including: </a:t>
            </a:r>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4</a:t>
            </a:fld>
            <a:endParaRPr lang="en-US" dirty="0"/>
          </a:p>
        </p:txBody>
      </p:sp>
    </p:spTree>
    <p:extLst>
      <p:ext uri="{BB962C8B-B14F-4D97-AF65-F5344CB8AC3E}">
        <p14:creationId xmlns:p14="http://schemas.microsoft.com/office/powerpoint/2010/main" xmlns="" val="586466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xmlns="" val="1"/>
            </a:ext>
          </a:extLst>
        </p:spPr>
      </p:sp>
      <p:sp>
        <p:nvSpPr>
          <p:cNvPr id="14029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defRPr/>
            </a:pPr>
            <a:r>
              <a:rPr lang="en-US" dirty="0" smtClean="0">
                <a:cs typeface="+mn-cs"/>
              </a:rPr>
              <a:t>Examples of community planning: how to redevelop the water front in Toronto along Lake Shore Drive, so it is more pedestrian friendly, while maintaining/restoring the ecosystems of the local rivers and watersheds, and not dislocating low-income residents.</a:t>
            </a:r>
          </a:p>
          <a:p>
            <a:pPr eaLnBrk="1" hangingPunct="1">
              <a:defRPr/>
            </a:pPr>
            <a:endParaRPr lang="en-US" dirty="0" smtClean="0">
              <a:cs typeface="+mn-cs"/>
            </a:endParaRPr>
          </a:p>
          <a:p>
            <a:pPr eaLnBrk="1" hangingPunct="1">
              <a:defRPr/>
            </a:pPr>
            <a:r>
              <a:rPr lang="en-US" dirty="0" smtClean="0">
                <a:cs typeface="+mn-cs"/>
              </a:rPr>
              <a:t>Community development is another broad term that takes on different meaning when applied locally when businesses work closely with government. This term is also circulated broadly in international contexts, with regard to international investments into resource poor nations and communities for economic and human development.</a:t>
            </a:r>
          </a:p>
          <a:p>
            <a:pPr eaLnBrk="1" hangingPunct="1">
              <a:defRPr/>
            </a:pPr>
            <a:endParaRPr lang="en-US" dirty="0" smtClean="0">
              <a:cs typeface="+mn-cs"/>
            </a:endParaRPr>
          </a:p>
          <a:p>
            <a:pPr eaLnBrk="1" hangingPunct="1">
              <a:defRPr/>
            </a:pPr>
            <a:r>
              <a:rPr lang="en-US" dirty="0" smtClean="0">
                <a:cs typeface="+mn-cs"/>
              </a:rPr>
              <a:t>Social workers have used this term to signal strategies that engage community members towards local control of the destiny of their communities. In this case, generating revitalization efforts, or economic development, through use of local resources to leverage change.</a:t>
            </a:r>
          </a:p>
          <a:p>
            <a:pPr eaLnBrk="1" hangingPunct="1">
              <a:defRPr/>
            </a:pPr>
            <a:endParaRPr lang="en-US" dirty="0" smtClean="0">
              <a:cs typeface="+mn-cs"/>
            </a:endParaRPr>
          </a:p>
          <a:p>
            <a:pPr eaLnBrk="1" hangingPunct="1">
              <a:defRPr/>
            </a:pPr>
            <a:endParaRPr lang="en-US" dirty="0" smtClean="0">
              <a:cs typeface="+mn-cs"/>
            </a:endParaRPr>
          </a:p>
          <a:p>
            <a:pPr eaLnBrk="1" hangingPunct="1">
              <a:defRPr/>
            </a:pPr>
            <a:endParaRPr lang="en-US" dirty="0"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Calibri" charset="0"/>
                <a:ea typeface="ＭＳ Ｐゴシック" charset="0"/>
                <a:cs typeface="ＭＳ Ｐゴシック" charset="0"/>
              </a:rPr>
              <a:t>This is a common image of community organizing for Immigrant Rights. </a:t>
            </a:r>
          </a:p>
          <a:p>
            <a:endParaRPr lang="en-US">
              <a:latin typeface="Calibri" charset="0"/>
              <a:ea typeface="ＭＳ Ｐゴシック" charset="0"/>
              <a:cs typeface="ＭＳ Ｐゴシック" charset="0"/>
            </a:endParaRPr>
          </a:p>
          <a:p>
            <a:r>
              <a:rPr lang="en-US">
                <a:latin typeface="Calibri" charset="0"/>
                <a:ea typeface="ＭＳ Ｐゴシック" charset="0"/>
                <a:cs typeface="ＭＳ Ｐゴシック" charset="0"/>
              </a:rPr>
              <a:t>How many of you see yourself as an activist/advocate for immigrant rights? </a:t>
            </a:r>
          </a:p>
          <a:p>
            <a:endParaRPr lang="en-US">
              <a:latin typeface="Calibri" charset="0"/>
              <a:ea typeface="ＭＳ Ｐゴシック" charset="0"/>
              <a:cs typeface="ＭＳ Ｐゴシック" charset="0"/>
            </a:endParaRPr>
          </a:p>
          <a:p>
            <a:r>
              <a:rPr lang="en-US">
                <a:latin typeface="Calibri" charset="0"/>
                <a:ea typeface="ＭＳ Ｐゴシック" charset="0"/>
                <a:cs typeface="ＭＳ Ｐゴシック" charset="0"/>
              </a:rPr>
              <a:t>What does this have to do with community practice?</a:t>
            </a:r>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30171" indent="-280835" eaLnBrk="0" hangingPunct="0">
              <a:defRPr>
                <a:solidFill>
                  <a:schemeClr val="tx1"/>
                </a:solidFill>
                <a:latin typeface="Arial" charset="0"/>
                <a:ea typeface="ＭＳ Ｐゴシック" charset="0"/>
              </a:defRPr>
            </a:lvl2pPr>
            <a:lvl3pPr marL="1123340" indent="-224668" eaLnBrk="0" hangingPunct="0">
              <a:defRPr>
                <a:solidFill>
                  <a:schemeClr val="tx1"/>
                </a:solidFill>
                <a:latin typeface="Arial" charset="0"/>
                <a:ea typeface="ＭＳ Ｐゴシック" charset="0"/>
              </a:defRPr>
            </a:lvl3pPr>
            <a:lvl4pPr marL="1572677" indent="-224668" eaLnBrk="0" hangingPunct="0">
              <a:defRPr>
                <a:solidFill>
                  <a:schemeClr val="tx1"/>
                </a:solidFill>
                <a:latin typeface="Arial" charset="0"/>
                <a:ea typeface="ＭＳ Ｐゴシック" charset="0"/>
              </a:defRPr>
            </a:lvl4pPr>
            <a:lvl5pPr marL="2022013" indent="-224668" eaLnBrk="0" hangingPunct="0">
              <a:defRPr>
                <a:solidFill>
                  <a:schemeClr val="tx1"/>
                </a:solidFill>
                <a:latin typeface="Arial" charset="0"/>
                <a:ea typeface="ＭＳ Ｐゴシック" charset="0"/>
              </a:defRPr>
            </a:lvl5pPr>
            <a:lvl6pPr marL="2471349" indent="-224668" eaLnBrk="0" fontAlgn="base" hangingPunct="0">
              <a:spcBef>
                <a:spcPct val="0"/>
              </a:spcBef>
              <a:spcAft>
                <a:spcPct val="0"/>
              </a:spcAft>
              <a:defRPr>
                <a:solidFill>
                  <a:schemeClr val="tx1"/>
                </a:solidFill>
                <a:latin typeface="Arial" charset="0"/>
                <a:ea typeface="ＭＳ Ｐゴシック" charset="0"/>
              </a:defRPr>
            </a:lvl6pPr>
            <a:lvl7pPr marL="2920685" indent="-224668" eaLnBrk="0" fontAlgn="base" hangingPunct="0">
              <a:spcBef>
                <a:spcPct val="0"/>
              </a:spcBef>
              <a:spcAft>
                <a:spcPct val="0"/>
              </a:spcAft>
              <a:defRPr>
                <a:solidFill>
                  <a:schemeClr val="tx1"/>
                </a:solidFill>
                <a:latin typeface="Arial" charset="0"/>
                <a:ea typeface="ＭＳ Ｐゴシック" charset="0"/>
              </a:defRPr>
            </a:lvl7pPr>
            <a:lvl8pPr marL="3370021" indent="-224668" eaLnBrk="0" fontAlgn="base" hangingPunct="0">
              <a:spcBef>
                <a:spcPct val="0"/>
              </a:spcBef>
              <a:spcAft>
                <a:spcPct val="0"/>
              </a:spcAft>
              <a:defRPr>
                <a:solidFill>
                  <a:schemeClr val="tx1"/>
                </a:solidFill>
                <a:latin typeface="Arial" charset="0"/>
                <a:ea typeface="ＭＳ Ｐゴシック" charset="0"/>
              </a:defRPr>
            </a:lvl8pPr>
            <a:lvl9pPr marL="3819357" indent="-224668"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F155921-6886-AA46-A73F-014F8B3B33E0}" type="slidenum">
              <a:rPr lang="en-US"/>
              <a:pPr eaLnBrk="1" hangingPunct="1"/>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The last phrase of this excerpt signals how service providers use broader notions of human rights to assess the conditions faced by the women that they work with. While several participants in this study talk about rights that the women they work with </a:t>
            </a:r>
            <a:r>
              <a:rPr lang="en-CA" sz="1200" i="1" kern="1200" dirty="0" smtClean="0">
                <a:solidFill>
                  <a:schemeClr val="tx1"/>
                </a:solidFill>
                <a:effectLst/>
                <a:latin typeface="+mn-lt"/>
                <a:ea typeface="+mn-ea"/>
                <a:cs typeface="+mn-cs"/>
              </a:rPr>
              <a:t>should </a:t>
            </a:r>
            <a:r>
              <a:rPr lang="en-CA" sz="1200" kern="1200" dirty="0" smtClean="0">
                <a:solidFill>
                  <a:schemeClr val="tx1"/>
                </a:solidFill>
                <a:effectLst/>
                <a:latin typeface="+mn-lt"/>
                <a:ea typeface="+mn-ea"/>
                <a:cs typeface="+mn-cs"/>
              </a:rPr>
              <a:t>have, some even referencing the </a:t>
            </a:r>
            <a:r>
              <a:rPr lang="en-CA" sz="1200" i="1" kern="1200" dirty="0" smtClean="0">
                <a:solidFill>
                  <a:schemeClr val="tx1"/>
                </a:solidFill>
                <a:effectLst/>
                <a:latin typeface="+mn-lt"/>
                <a:ea typeface="+mn-ea"/>
                <a:cs typeface="+mn-cs"/>
              </a:rPr>
              <a:t>Canadian Charter of Rights and Responsibilities</a:t>
            </a:r>
            <a:r>
              <a:rPr lang="en-CA" sz="1200" kern="1200" dirty="0" smtClean="0">
                <a:solidFill>
                  <a:schemeClr val="tx1"/>
                </a:solidFill>
                <a:effectLst/>
                <a:latin typeface="+mn-lt"/>
                <a:ea typeface="+mn-ea"/>
                <a:cs typeface="+mn-cs"/>
              </a:rPr>
              <a:t>, different legal categories determined the material resources  available for migrants seeking health and social services. </a:t>
            </a:r>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16</a:t>
            </a:fld>
            <a:endParaRPr lang="en-US" dirty="0"/>
          </a:p>
        </p:txBody>
      </p:sp>
    </p:spTree>
    <p:extLst>
      <p:ext uri="{BB962C8B-B14F-4D97-AF65-F5344CB8AC3E}">
        <p14:creationId xmlns:p14="http://schemas.microsoft.com/office/powerpoint/2010/main" xmlns="" val="404445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While the current Government in Ontario, led by Premier Dalton McGuinty, instituted a </a:t>
            </a:r>
            <a:r>
              <a:rPr lang="en-US" sz="1200" i="1" kern="1200" dirty="0" smtClean="0">
                <a:solidFill>
                  <a:schemeClr val="tx1"/>
                </a:solidFill>
                <a:effectLst/>
                <a:latin typeface="+mn-lt"/>
                <a:ea typeface="+mn-ea"/>
                <a:cs typeface="+mn-cs"/>
              </a:rPr>
              <a:t>Domestic Violence Action Plan for Ontario</a:t>
            </a:r>
            <a:r>
              <a:rPr lang="en-US" sz="1200" kern="1200" dirty="0" smtClean="0">
                <a:solidFill>
                  <a:schemeClr val="tx1"/>
                </a:solidFill>
                <a:effectLst/>
                <a:latin typeface="+mn-lt"/>
                <a:ea typeface="+mn-ea"/>
                <a:cs typeface="+mn-cs"/>
              </a:rPr>
              <a:t> in 2004 to signal their support for women’s issues, violence against women programs in Ontario remain underfunded (Ministry of Citizenship and Immigration, 2004). Furthermore, current funding focuses on service delivery while prohibiting advocacy and community mobilization, strategies that were vital to the social movement that fought to raise public consciousness of violence against women as a social justice and women’s rights issue.</a:t>
            </a:r>
          </a:p>
          <a:p>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19</a:t>
            </a:fld>
            <a:endParaRPr lang="en-US" dirty="0"/>
          </a:p>
        </p:txBody>
      </p:sp>
    </p:spTree>
    <p:extLst>
      <p:ext uri="{BB962C8B-B14F-4D97-AF65-F5344CB8AC3E}">
        <p14:creationId xmlns:p14="http://schemas.microsoft.com/office/powerpoint/2010/main" xmlns="" val="333808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Although VAW shelters are open to all women and their children experiencing violence, once women enter the shelter, status shapes what resources within the organization are available to support a woman, which social and health services a woman may be able to access in the community, and even impacts what aspirations a woman may express, given her circumstances.  </a:t>
            </a:r>
          </a:p>
          <a:p>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20</a:t>
            </a:fld>
            <a:endParaRPr lang="en-US" dirty="0"/>
          </a:p>
        </p:txBody>
      </p:sp>
    </p:spTree>
    <p:extLst>
      <p:ext uri="{BB962C8B-B14F-4D97-AF65-F5344CB8AC3E}">
        <p14:creationId xmlns:p14="http://schemas.microsoft.com/office/powerpoint/2010/main" xmlns="" val="13870999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In the face of these  barriers, VAW service providers are committed to advocating for migrant women and providing a range of services to support women with precarious status. </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We focus</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on both proactive and defensive strategies that service providers employ to support the women they serve:</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To maximize access to social and health services</a:t>
            </a:r>
            <a:endParaRPr lang="en-US" sz="1200" kern="1200" dirty="0" smtClean="0">
              <a:solidFill>
                <a:schemeClr val="tx1"/>
              </a:solidFill>
              <a:effectLst/>
              <a:latin typeface="+mn-lt"/>
              <a:ea typeface="+mn-ea"/>
              <a:cs typeface="+mn-cs"/>
            </a:endParaRPr>
          </a:p>
          <a:p>
            <a:pPr lvl="0"/>
            <a:r>
              <a:rPr lang="en-CA" sz="1200" kern="1200" dirty="0" smtClean="0">
                <a:solidFill>
                  <a:schemeClr val="tx1"/>
                </a:solidFill>
                <a:effectLst/>
                <a:latin typeface="+mn-lt"/>
                <a:ea typeface="+mn-ea"/>
                <a:cs typeface="+mn-cs"/>
              </a:rPr>
              <a:t>To mitigate</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 the negative effects of immigration policy.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23</a:t>
            </a:fld>
            <a:endParaRPr lang="en-US" dirty="0"/>
          </a:p>
        </p:txBody>
      </p:sp>
    </p:spTree>
    <p:extLst>
      <p:ext uri="{BB962C8B-B14F-4D97-AF65-F5344CB8AC3E}">
        <p14:creationId xmlns:p14="http://schemas.microsoft.com/office/powerpoint/2010/main" xmlns="" val="3587299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“VAW shelter service providers report using both proactive and defensive advocacy strategies when working with women with precarious status. We define “proactive advocacy strategies” as situations when service providers seek to challenge or circumvent immigration policies that impede women’s ability to seek safety and support for themselves and their children”.</a:t>
            </a:r>
            <a:endParaRPr lang="en-US"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Despite these barriers, VAW shelter service providers report using both proactive and defensive advocacy strategies when working with women with precarious status. We define “proactive advocacy strategies” as situations when service providers seek to challenge or circumvent immigration policies that impede women’s ability to seek safety and support for themselves and their children. Proactive advocacy strategies include both individual and systems advocacy including: providing women and their children with shelter, irrespective of immigration status; developing clear ‘access without fear’ organizational practice guidelines; or assisting women to relocate, if they fear detection by immigration enforcement.</a:t>
            </a:r>
            <a:r>
              <a:rPr lang="en-US" dirty="0" smtClean="0">
                <a:effectLst/>
              </a:rPr>
              <a:t> </a:t>
            </a:r>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24</a:t>
            </a:fld>
            <a:endParaRPr lang="en-US" dirty="0"/>
          </a:p>
        </p:txBody>
      </p:sp>
    </p:spTree>
    <p:extLst>
      <p:ext uri="{BB962C8B-B14F-4D97-AF65-F5344CB8AC3E}">
        <p14:creationId xmlns:p14="http://schemas.microsoft.com/office/powerpoint/2010/main" xmlns="" val="3017426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also identified defensive strategies, which we conceptualize as activities that seek  to minimize the effects of immigration enforcement activities for both migrant women and service providers who feared further scrutiny from the government and the potential loss of funding due to their advocacy for non-status women. Defensive advocacy strategies included:</a:t>
            </a:r>
          </a:p>
          <a:p>
            <a:endParaRPr lang="en-US" dirty="0"/>
          </a:p>
        </p:txBody>
      </p:sp>
      <p:sp>
        <p:nvSpPr>
          <p:cNvPr id="4" name="Slide Number Placeholder 3"/>
          <p:cNvSpPr>
            <a:spLocks noGrp="1"/>
          </p:cNvSpPr>
          <p:nvPr>
            <p:ph type="sldNum" sz="quarter" idx="10"/>
          </p:nvPr>
        </p:nvSpPr>
        <p:spPr/>
        <p:txBody>
          <a:bodyPr/>
          <a:lstStyle/>
          <a:p>
            <a:fld id="{F81297B6-AF8D-CB40-962D-E0DF5D404BEF}" type="slidenum">
              <a:rPr lang="en-US" smtClean="0"/>
              <a:pPr/>
              <a:t>25</a:t>
            </a:fld>
            <a:endParaRPr lang="en-US" dirty="0"/>
          </a:p>
        </p:txBody>
      </p:sp>
    </p:spTree>
    <p:extLst>
      <p:ext uri="{BB962C8B-B14F-4D97-AF65-F5344CB8AC3E}">
        <p14:creationId xmlns:p14="http://schemas.microsoft.com/office/powerpoint/2010/main" xmlns="" val="255761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Tuesday, November 01, 2011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Tuesday, November 01, 2011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Tuesday, November 01, 2011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Tuesday, November 01, 2011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Tuesday, November 01, 2011</a:t>
            </a:fld>
            <a:endParaRPr lang="en-US" dirty="0"/>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Tuesday, November 01, 2011</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Tuesday, November 01, 2011</a:t>
            </a:fld>
            <a:endParaRPr lang="en-US" dirty="0"/>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Tuesday, November 01, 2011</a:t>
            </a:fld>
            <a:endParaRPr lang="en-US" dirty="0"/>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Tuesday, November 01, 2011</a:t>
            </a:fld>
            <a:endParaRPr lang="en-US" dirty="0"/>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Tuesday, November 01, 2011</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Tuesday, November 01, 2011</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Tuesday, November 01, 2011</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noii-van.resist.ca/?p=4303" TargetMode="External"/><Relationship Id="rId2" Type="http://schemas.openxmlformats.org/officeDocument/2006/relationships/hyperlink" Target="http://ccrweb.ca/en/conditional-permanent-residence" TargetMode="External"/><Relationship Id="rId1" Type="http://schemas.openxmlformats.org/officeDocument/2006/relationships/slideLayout" Target="../slideLayouts/slideLayout2.xml"/><Relationship Id="rId4" Type="http://schemas.openxmlformats.org/officeDocument/2006/relationships/hyperlink" Target="http://toronto.nooneisillegal.org/node/616"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t>How Immigration </a:t>
            </a:r>
            <a:r>
              <a:rPr lang="en-US" cap="none" dirty="0"/>
              <a:t>P</a:t>
            </a:r>
            <a:r>
              <a:rPr lang="en-US" cap="none" dirty="0" smtClean="0"/>
              <a:t>olicy Shapes Advocacy with Im/migrant Women</a:t>
            </a:r>
            <a:endParaRPr lang="en-US" cap="none" dirty="0"/>
          </a:p>
        </p:txBody>
      </p:sp>
      <p:sp>
        <p:nvSpPr>
          <p:cNvPr id="3" name="Subtitle 2"/>
          <p:cNvSpPr>
            <a:spLocks noGrp="1"/>
          </p:cNvSpPr>
          <p:nvPr>
            <p:ph type="subTitle" idx="1"/>
          </p:nvPr>
        </p:nvSpPr>
        <p:spPr>
          <a:xfrm>
            <a:off x="685800" y="4641325"/>
            <a:ext cx="6400800" cy="1620087"/>
          </a:xfrm>
        </p:spPr>
        <p:txBody>
          <a:bodyPr>
            <a:normAutofit fontScale="70000" lnSpcReduction="20000"/>
          </a:bodyPr>
          <a:lstStyle/>
          <a:p>
            <a:r>
              <a:rPr lang="en-US" dirty="0" smtClean="0"/>
              <a:t>Presented by Rupaleem Bhuyan, </a:t>
            </a:r>
            <a:r>
              <a:rPr lang="en-US" dirty="0" smtClean="0"/>
              <a:t>PhD</a:t>
            </a:r>
          </a:p>
          <a:p>
            <a:r>
              <a:rPr lang="en-US" dirty="0" smtClean="0"/>
              <a:t>University of Toronto, Faculty </a:t>
            </a:r>
            <a:r>
              <a:rPr lang="en-US" smtClean="0"/>
              <a:t>of Social Work</a:t>
            </a:r>
          </a:p>
          <a:p>
            <a:endParaRPr lang="en-US" dirty="0" smtClean="0"/>
          </a:p>
          <a:p>
            <a:r>
              <a:rPr lang="en-US" dirty="0" smtClean="0"/>
              <a:t>For Her Own Good Conference</a:t>
            </a:r>
          </a:p>
          <a:p>
            <a:r>
              <a:rPr lang="en-US" dirty="0" smtClean="0"/>
              <a:t>Vancouver, British Columbia</a:t>
            </a:r>
          </a:p>
          <a:p>
            <a:r>
              <a:rPr lang="en-US" dirty="0" smtClean="0"/>
              <a:t>November </a:t>
            </a:r>
            <a:r>
              <a:rPr lang="en-US" dirty="0" smtClean="0"/>
              <a:t>1, </a:t>
            </a:r>
            <a:r>
              <a:rPr lang="en-US" dirty="0" smtClean="0"/>
              <a:t>2011</a:t>
            </a:r>
            <a:endParaRPr lang="en-US" dirty="0"/>
          </a:p>
        </p:txBody>
      </p:sp>
    </p:spTree>
    <p:extLst>
      <p:ext uri="{BB962C8B-B14F-4D97-AF65-F5344CB8AC3E}">
        <p14:creationId xmlns:p14="http://schemas.microsoft.com/office/powerpoint/2010/main" xmlns="" val="157776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p:nvPr>
        </p:nvSpPr>
        <p:spPr/>
        <p:txBody>
          <a:bodyPr/>
          <a:lstStyle/>
          <a:p>
            <a:pPr eaLnBrk="1" hangingPunct="1"/>
            <a:r>
              <a:rPr lang="en-US" dirty="0"/>
              <a:t>Study Objectives</a:t>
            </a:r>
          </a:p>
        </p:txBody>
      </p:sp>
      <p:sp>
        <p:nvSpPr>
          <p:cNvPr id="22530" name="Rectangle 3"/>
          <p:cNvSpPr>
            <a:spLocks noGrp="1"/>
          </p:cNvSpPr>
          <p:nvPr>
            <p:ph idx="1"/>
          </p:nvPr>
        </p:nvSpPr>
        <p:spPr>
          <a:xfrm>
            <a:off x="457200" y="2007028"/>
            <a:ext cx="8229600" cy="4122310"/>
          </a:xfrm>
        </p:spPr>
        <p:txBody>
          <a:bodyPr>
            <a:normAutofit/>
          </a:bodyPr>
          <a:lstStyle/>
          <a:p>
            <a:pPr marL="0" indent="0" eaLnBrk="1" hangingPunct="1">
              <a:spcBef>
                <a:spcPts val="1176"/>
              </a:spcBef>
              <a:spcAft>
                <a:spcPts val="600"/>
              </a:spcAft>
              <a:buNone/>
            </a:pPr>
            <a:r>
              <a:rPr lang="en-US" dirty="0" smtClean="0"/>
              <a:t>Funded by CERIS—The Ontario Metropolis Centre </a:t>
            </a:r>
          </a:p>
          <a:p>
            <a:pPr eaLnBrk="1" hangingPunct="1">
              <a:spcBef>
                <a:spcPts val="1176"/>
              </a:spcBef>
              <a:spcAft>
                <a:spcPts val="600"/>
              </a:spcAft>
            </a:pPr>
            <a:r>
              <a:rPr lang="en-US" sz="2200" dirty="0" smtClean="0"/>
              <a:t>To </a:t>
            </a:r>
            <a:r>
              <a:rPr lang="en-US" sz="2200" dirty="0"/>
              <a:t>explore how immigration status and citizenship influence everyday encounters with social services </a:t>
            </a:r>
            <a:r>
              <a:rPr lang="en-US" sz="2200" dirty="0" smtClean="0"/>
              <a:t>providers in violence against women programs</a:t>
            </a:r>
            <a:endParaRPr lang="en-US" sz="2200" dirty="0"/>
          </a:p>
          <a:p>
            <a:pPr eaLnBrk="1" hangingPunct="1">
              <a:spcBef>
                <a:spcPts val="1176"/>
              </a:spcBef>
              <a:spcAft>
                <a:spcPts val="600"/>
              </a:spcAft>
            </a:pPr>
            <a:r>
              <a:rPr lang="en-US" sz="2200" dirty="0"/>
              <a:t>To examine how service providers manage the sensitive identity information for service </a:t>
            </a:r>
            <a:r>
              <a:rPr lang="en-US" sz="2200" dirty="0" smtClean="0"/>
              <a:t>users</a:t>
            </a:r>
            <a:endParaRPr lang="en-US" sz="2200" dirty="0"/>
          </a:p>
          <a:p>
            <a:pPr lvl="0"/>
            <a:r>
              <a:rPr lang="en-US" sz="2200" dirty="0"/>
              <a:t>How documentation requirements within organizations – usually as part of their accountability to funders – potentially impact an organization’s ability to provide comprehensive services to those in </a:t>
            </a:r>
            <a:r>
              <a:rPr lang="en-US" sz="2200" dirty="0" smtClean="0"/>
              <a:t>need</a:t>
            </a:r>
            <a:endParaRPr lang="en-US" sz="2200" dirty="0"/>
          </a:p>
          <a:p>
            <a:pPr eaLnBrk="1" hangingPunct="1"/>
            <a:endParaRPr lang="en-US" dirty="0">
              <a:latin typeface="Gill Sans MT" charset="0"/>
            </a:endParaRPr>
          </a:p>
        </p:txBody>
      </p:sp>
    </p:spTree>
    <p:extLst>
      <p:ext uri="{BB962C8B-B14F-4D97-AF65-F5344CB8AC3E}">
        <p14:creationId xmlns:p14="http://schemas.microsoft.com/office/powerpoint/2010/main" xmlns="" val="291913362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p:txBody>
          <a:bodyPr/>
          <a:lstStyle/>
          <a:p>
            <a:pPr eaLnBrk="1" hangingPunct="1"/>
            <a:r>
              <a:rPr lang="en-US" dirty="0"/>
              <a:t>Theoretical Framework</a:t>
            </a:r>
          </a:p>
        </p:txBody>
      </p:sp>
      <p:sp>
        <p:nvSpPr>
          <p:cNvPr id="23554" name="Rectangle 3"/>
          <p:cNvSpPr>
            <a:spLocks noGrp="1"/>
          </p:cNvSpPr>
          <p:nvPr>
            <p:ph idx="1"/>
          </p:nvPr>
        </p:nvSpPr>
        <p:spPr>
          <a:xfrm>
            <a:off x="457200" y="1524000"/>
            <a:ext cx="8229600" cy="4605338"/>
          </a:xfrm>
        </p:spPr>
        <p:txBody>
          <a:bodyPr>
            <a:normAutofit/>
          </a:bodyPr>
          <a:lstStyle/>
          <a:p>
            <a:pPr eaLnBrk="1" hangingPunct="1"/>
            <a:r>
              <a:rPr lang="en-US" dirty="0"/>
              <a:t>Governmentality </a:t>
            </a:r>
          </a:p>
          <a:p>
            <a:pPr lvl="1" eaLnBrk="1" hangingPunct="1"/>
            <a:r>
              <a:rPr lang="en-US" dirty="0"/>
              <a:t>Power as diffused and deployed through social actors</a:t>
            </a:r>
          </a:p>
          <a:p>
            <a:pPr lvl="1" eaLnBrk="1" hangingPunct="1"/>
            <a:r>
              <a:rPr lang="en-US" dirty="0"/>
              <a:t>Power as productive</a:t>
            </a:r>
          </a:p>
          <a:p>
            <a:pPr lvl="1" eaLnBrk="1" hangingPunct="1"/>
            <a:r>
              <a:rPr lang="en-US" dirty="0"/>
              <a:t>Technologies of control, self-regulation, regulating others</a:t>
            </a:r>
          </a:p>
          <a:p>
            <a:pPr eaLnBrk="1" hangingPunct="1"/>
            <a:r>
              <a:rPr lang="en-US" dirty="0"/>
              <a:t>Street-level bureaucrats as policy deliverers</a:t>
            </a:r>
          </a:p>
          <a:p>
            <a:pPr lvl="1"/>
            <a:r>
              <a:rPr lang="en-US" dirty="0"/>
              <a:t>Front-line service work as a type of policy delivery</a:t>
            </a:r>
          </a:p>
          <a:p>
            <a:pPr lvl="1" eaLnBrk="1" hangingPunct="1"/>
            <a:r>
              <a:rPr lang="en-US" dirty="0" smtClean="0"/>
              <a:t>Front</a:t>
            </a:r>
            <a:r>
              <a:rPr lang="en-US" dirty="0"/>
              <a:t>-line workers hold discretionary power over who will benefit from social </a:t>
            </a:r>
            <a:r>
              <a:rPr lang="en-US" dirty="0" smtClean="0"/>
              <a:t>rights</a:t>
            </a:r>
          </a:p>
          <a:p>
            <a:pPr eaLnBrk="1" hangingPunct="1"/>
            <a:r>
              <a:rPr lang="en-US" dirty="0" smtClean="0"/>
              <a:t>Intersectionality </a:t>
            </a:r>
            <a:endParaRPr lang="en-US" dirty="0"/>
          </a:p>
          <a:p>
            <a:pPr lvl="1" eaLnBrk="1" hangingPunct="1"/>
            <a:r>
              <a:rPr lang="en-US" dirty="0"/>
              <a:t>Examining </a:t>
            </a:r>
            <a:r>
              <a:rPr lang="en-US" dirty="0" smtClean="0"/>
              <a:t>intersecting </a:t>
            </a:r>
            <a:r>
              <a:rPr lang="en-US" dirty="0"/>
              <a:t>forms of </a:t>
            </a:r>
            <a:r>
              <a:rPr lang="en-US" dirty="0" smtClean="0"/>
              <a:t>oppression</a:t>
            </a:r>
          </a:p>
          <a:p>
            <a:pPr lvl="1" eaLnBrk="1" hangingPunct="1"/>
            <a:r>
              <a:rPr lang="en-US" dirty="0" smtClean="0"/>
              <a:t>Examining the structural violence of immigration policy</a:t>
            </a:r>
            <a:endParaRPr lang="en-US" dirty="0"/>
          </a:p>
        </p:txBody>
      </p:sp>
    </p:spTree>
    <p:extLst>
      <p:ext uri="{BB962C8B-B14F-4D97-AF65-F5344CB8AC3E}">
        <p14:creationId xmlns:p14="http://schemas.microsoft.com/office/powerpoint/2010/main" xmlns="" val="576555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normAutofit fontScale="90000"/>
          </a:bodyPr>
          <a:lstStyle/>
          <a:p>
            <a:pPr eaLnBrk="1" hangingPunct="1"/>
            <a:r>
              <a:rPr lang="en-US" dirty="0"/>
              <a:t>Methods for Interpretive Policy Analysis</a:t>
            </a:r>
          </a:p>
        </p:txBody>
      </p:sp>
      <p:sp>
        <p:nvSpPr>
          <p:cNvPr id="24578" name="Rectangle 3"/>
          <p:cNvSpPr>
            <a:spLocks noGrp="1"/>
          </p:cNvSpPr>
          <p:nvPr>
            <p:ph idx="1"/>
          </p:nvPr>
        </p:nvSpPr>
        <p:spPr>
          <a:xfrm>
            <a:off x="457200" y="1677750"/>
            <a:ext cx="8229600" cy="4451588"/>
          </a:xfrm>
        </p:spPr>
        <p:txBody>
          <a:bodyPr>
            <a:normAutofit lnSpcReduction="10000"/>
          </a:bodyPr>
          <a:lstStyle/>
          <a:p>
            <a:pPr eaLnBrk="1" hangingPunct="1"/>
            <a:r>
              <a:rPr lang="en-US" sz="2200" dirty="0" smtClean="0"/>
              <a:t>Interpretive Policy Analysis Methodology</a:t>
            </a:r>
            <a:endParaRPr lang="en-US" sz="2200" dirty="0"/>
          </a:p>
          <a:p>
            <a:pPr lvl="1" eaLnBrk="1" hangingPunct="1"/>
            <a:r>
              <a:rPr lang="en-US" sz="2100" dirty="0"/>
              <a:t>Framed by theories of language and meaning-making in policy development and </a:t>
            </a:r>
            <a:r>
              <a:rPr lang="en-US" sz="2100" dirty="0" smtClean="0"/>
              <a:t>implementation</a:t>
            </a:r>
          </a:p>
          <a:p>
            <a:pPr lvl="1" eaLnBrk="1" hangingPunct="1"/>
            <a:r>
              <a:rPr lang="en-US" sz="2100" dirty="0" smtClean="0"/>
              <a:t>Focus on </a:t>
            </a:r>
            <a:r>
              <a:rPr lang="en-US" sz="2200" dirty="0"/>
              <a:t>p</a:t>
            </a:r>
            <a:r>
              <a:rPr lang="en-US" sz="2200" dirty="0" smtClean="0"/>
              <a:t>eople who exchange, respond to, and reconstruct </a:t>
            </a:r>
            <a:r>
              <a:rPr lang="en-US" sz="2200" dirty="0"/>
              <a:t>understandings of policy </a:t>
            </a:r>
            <a:r>
              <a:rPr lang="en-US" sz="2200" dirty="0" smtClean="0"/>
              <a:t>ideas</a:t>
            </a:r>
          </a:p>
          <a:p>
            <a:pPr marL="0" indent="0" eaLnBrk="1" hangingPunct="1">
              <a:buNone/>
            </a:pPr>
            <a:endParaRPr lang="en-US" sz="2200" dirty="0"/>
          </a:p>
          <a:p>
            <a:pPr eaLnBrk="1" hangingPunct="1"/>
            <a:r>
              <a:rPr lang="en-US" sz="2200" dirty="0"/>
              <a:t>Data C</a:t>
            </a:r>
            <a:r>
              <a:rPr lang="en-US" sz="2200" dirty="0" smtClean="0"/>
              <a:t>ollection from 2009-2010</a:t>
            </a:r>
            <a:endParaRPr lang="en-US" sz="2200" dirty="0"/>
          </a:p>
          <a:p>
            <a:pPr lvl="1" eaLnBrk="1" hangingPunct="1"/>
            <a:r>
              <a:rPr lang="en-US" sz="2100" dirty="0"/>
              <a:t>Document analysis of federal, provincial, local &amp; organizational policies</a:t>
            </a:r>
          </a:p>
          <a:p>
            <a:pPr lvl="1" eaLnBrk="1" hangingPunct="1"/>
            <a:r>
              <a:rPr lang="en-US" sz="2100"/>
              <a:t>I</a:t>
            </a:r>
            <a:r>
              <a:rPr lang="en-US" sz="2100" smtClean="0"/>
              <a:t>nterviews </a:t>
            </a:r>
            <a:r>
              <a:rPr lang="en-US" sz="2100" dirty="0" smtClean="0"/>
              <a:t>with </a:t>
            </a:r>
            <a:r>
              <a:rPr lang="en-US" sz="2100" dirty="0"/>
              <a:t>front-line </a:t>
            </a:r>
            <a:r>
              <a:rPr lang="en-US" sz="2100" dirty="0" smtClean="0"/>
              <a:t>staff (5), </a:t>
            </a:r>
            <a:r>
              <a:rPr lang="en-US" sz="2100" dirty="0"/>
              <a:t>management </a:t>
            </a:r>
            <a:r>
              <a:rPr lang="en-US" sz="2100" dirty="0" smtClean="0"/>
              <a:t>staff (7), and funders (3) of violence against women programs in Toronto</a:t>
            </a:r>
            <a:endParaRPr lang="en-US" sz="2100" dirty="0"/>
          </a:p>
          <a:p>
            <a:pPr lvl="1" eaLnBrk="1" hangingPunct="1"/>
            <a:r>
              <a:rPr lang="en-US" sz="2100" dirty="0"/>
              <a:t>Observation at anti-violence and immigrant rights coalition meetings</a:t>
            </a:r>
          </a:p>
        </p:txBody>
      </p:sp>
    </p:spTree>
    <p:extLst>
      <p:ext uri="{BB962C8B-B14F-4D97-AF65-F5344CB8AC3E}">
        <p14:creationId xmlns:p14="http://schemas.microsoft.com/office/powerpoint/2010/main" xmlns="" val="94570746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Context--Toronto</a:t>
            </a:r>
            <a:endParaRPr lang="en-US" dirty="0"/>
          </a:p>
        </p:txBody>
      </p:sp>
      <p:sp>
        <p:nvSpPr>
          <p:cNvPr id="3" name="Content Placeholder 2"/>
          <p:cNvSpPr>
            <a:spLocks noGrp="1"/>
          </p:cNvSpPr>
          <p:nvPr>
            <p:ph idx="1"/>
          </p:nvPr>
        </p:nvSpPr>
        <p:spPr/>
        <p:txBody>
          <a:bodyPr/>
          <a:lstStyle/>
          <a:p>
            <a:pPr>
              <a:spcAft>
                <a:spcPts val="600"/>
              </a:spcAft>
            </a:pPr>
            <a:r>
              <a:rPr lang="en-US" dirty="0" smtClean="0"/>
              <a:t>Population of 2.48 million; 5.5 million in the Greater Toronto Area</a:t>
            </a:r>
          </a:p>
          <a:p>
            <a:pPr>
              <a:spcAft>
                <a:spcPts val="600"/>
              </a:spcAft>
            </a:pPr>
            <a:r>
              <a:rPr lang="en-US" dirty="0" smtClean="0"/>
              <a:t>Residents from 200 different ethno-cultural backgrounds</a:t>
            </a:r>
          </a:p>
          <a:p>
            <a:pPr>
              <a:spcAft>
                <a:spcPts val="600"/>
              </a:spcAft>
            </a:pPr>
            <a:r>
              <a:rPr lang="en-US" dirty="0" smtClean="0"/>
              <a:t>Half of Toronto’s population were born outside of Canada</a:t>
            </a:r>
          </a:p>
          <a:p>
            <a:pPr>
              <a:spcAft>
                <a:spcPts val="600"/>
              </a:spcAft>
            </a:pPr>
            <a:r>
              <a:rPr lang="en-US" dirty="0" smtClean="0"/>
              <a:t>Half of all immigrants have resided in Canada for less than 15 years</a:t>
            </a:r>
          </a:p>
          <a:p>
            <a:pPr>
              <a:spcAft>
                <a:spcPts val="600"/>
              </a:spcAft>
            </a:pPr>
            <a:r>
              <a:rPr lang="en-US" dirty="0" smtClean="0"/>
              <a:t>Disproportionate poverty rates:</a:t>
            </a:r>
          </a:p>
          <a:p>
            <a:pPr lvl="1">
              <a:spcAft>
                <a:spcPts val="600"/>
              </a:spcAft>
            </a:pPr>
            <a:r>
              <a:rPr lang="en-US" dirty="0" smtClean="0"/>
              <a:t>45% for recent immigrants</a:t>
            </a:r>
          </a:p>
          <a:p>
            <a:pPr lvl="1">
              <a:spcAft>
                <a:spcPts val="600"/>
              </a:spcAft>
            </a:pPr>
            <a:r>
              <a:rPr lang="en-US" dirty="0" smtClean="0"/>
              <a:t>33% for </a:t>
            </a:r>
            <a:r>
              <a:rPr lang="en-US" dirty="0" err="1" smtClean="0"/>
              <a:t>racialized</a:t>
            </a:r>
            <a:r>
              <a:rPr lang="en-US" dirty="0" smtClean="0"/>
              <a:t> populations</a:t>
            </a:r>
          </a:p>
          <a:p>
            <a:pPr lvl="1">
              <a:spcAft>
                <a:spcPts val="600"/>
              </a:spcAft>
            </a:pPr>
            <a:r>
              <a:rPr lang="en-US" dirty="0" smtClean="0"/>
              <a:t>32% for children below the age of six</a:t>
            </a:r>
          </a:p>
          <a:p>
            <a:pPr lvl="1"/>
            <a:endParaRPr lang="en-US" dirty="0" smtClean="0"/>
          </a:p>
          <a:p>
            <a:endParaRPr lang="en-US" dirty="0"/>
          </a:p>
        </p:txBody>
      </p:sp>
    </p:spTree>
    <p:extLst>
      <p:ext uri="{BB962C8B-B14F-4D97-AF65-F5344CB8AC3E}">
        <p14:creationId xmlns:p14="http://schemas.microsoft.com/office/powerpoint/2010/main" xmlns="" val="744250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pPr eaLnBrk="1" hangingPunct="1"/>
            <a:r>
              <a:rPr lang="en-US" dirty="0" smtClean="0"/>
              <a:t>Themes of Analysis</a:t>
            </a:r>
            <a:endParaRPr lang="en-US" dirty="0"/>
          </a:p>
        </p:txBody>
      </p:sp>
      <p:sp>
        <p:nvSpPr>
          <p:cNvPr id="25602" name="Rectangle 3"/>
          <p:cNvSpPr>
            <a:spLocks noGrp="1"/>
          </p:cNvSpPr>
          <p:nvPr>
            <p:ph idx="1"/>
          </p:nvPr>
        </p:nvSpPr>
        <p:spPr>
          <a:xfrm>
            <a:off x="457200" y="2054068"/>
            <a:ext cx="8229600" cy="4075270"/>
          </a:xfrm>
        </p:spPr>
        <p:txBody>
          <a:bodyPr/>
          <a:lstStyle/>
          <a:p>
            <a:pPr eaLnBrk="1" hangingPunct="1"/>
            <a:endParaRPr lang="en-US" dirty="0">
              <a:latin typeface="Gill Sans MT" charset="0"/>
            </a:endParaRPr>
          </a:p>
        </p:txBody>
      </p:sp>
    </p:spTree>
    <p:extLst>
      <p:ext uri="{BB962C8B-B14F-4D97-AF65-F5344CB8AC3E}">
        <p14:creationId xmlns:p14="http://schemas.microsoft.com/office/powerpoint/2010/main" xmlns="" val="29515141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normAutofit/>
          </a:bodyPr>
          <a:lstStyle/>
          <a:p>
            <a:pPr eaLnBrk="1" hangingPunct="1"/>
            <a:r>
              <a:rPr lang="en-US" sz="3200" dirty="0">
                <a:solidFill>
                  <a:srgbClr val="000000"/>
                </a:solidFill>
                <a:latin typeface="Bookman Old Style" charset="0"/>
                <a:ea typeface="ＭＳ Ｐゴシック" charset="0"/>
                <a:cs typeface="ＭＳ Ｐゴシック" charset="0"/>
              </a:rPr>
              <a:t>Immigrant Rights</a:t>
            </a:r>
          </a:p>
        </p:txBody>
      </p:sp>
      <p:sp>
        <p:nvSpPr>
          <p:cNvPr id="23555" name="Rectangle 3"/>
          <p:cNvSpPr>
            <a:spLocks noGrp="1"/>
          </p:cNvSpPr>
          <p:nvPr>
            <p:ph type="body" idx="1"/>
          </p:nvPr>
        </p:nvSpPr>
        <p:spPr>
          <a:xfrm>
            <a:off x="495896" y="1219200"/>
            <a:ext cx="8190904" cy="4910138"/>
          </a:xfrm>
        </p:spPr>
        <p:txBody>
          <a:bodyPr/>
          <a:lstStyle/>
          <a:p>
            <a:pPr eaLnBrk="1" hangingPunct="1"/>
            <a:endParaRPr lang="en-US" dirty="0">
              <a:latin typeface="Gill Sans MT" charset="0"/>
              <a:ea typeface="ＭＳ Ｐゴシック" charset="0"/>
              <a:cs typeface="ＭＳ Ｐゴシック" charset="0"/>
            </a:endParaRPr>
          </a:p>
        </p:txBody>
      </p:sp>
      <p:pic>
        <p:nvPicPr>
          <p:cNvPr id="23556" name="Picture 7" descr="aclnooneisillegalmayday0571.jpg"/>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48896" y="783995"/>
            <a:ext cx="2792002" cy="416900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7" name="Picture 8" descr="Brad-immigrant rights human rights.jpg"/>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 y="1219200"/>
            <a:ext cx="3581400" cy="2686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8" name="Picture 6" descr="noii_tcmn_banner.jpg"/>
          <p:cNvPicPr>
            <a:picLocks noChangeAspect="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85800" y="5105400"/>
            <a:ext cx="7772400" cy="1276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6" descr="images.jpg"/>
          <p:cNvPicPr>
            <a:picLocks noChangeAspect="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95896" y="3124200"/>
            <a:ext cx="4834511" cy="19338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110444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Precarious Status and Human Rights</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latin typeface="Gill Sans MT"/>
                <a:cs typeface="Gill Sans MT"/>
              </a:rPr>
              <a:t>“Priorities </a:t>
            </a:r>
            <a:r>
              <a:rPr lang="en-US" dirty="0">
                <a:latin typeface="Gill Sans MT"/>
                <a:cs typeface="Gill Sans MT"/>
              </a:rPr>
              <a:t>change as soon as people’s status changes as well. When you do not have </a:t>
            </a:r>
            <a:r>
              <a:rPr lang="en-US" dirty="0" smtClean="0">
                <a:latin typeface="Gill Sans MT"/>
                <a:cs typeface="Gill Sans MT"/>
              </a:rPr>
              <a:t>status </a:t>
            </a:r>
            <a:r>
              <a:rPr lang="en-US" dirty="0">
                <a:latin typeface="Gill Sans MT"/>
                <a:cs typeface="Gill Sans MT"/>
              </a:rPr>
              <a:t>any small thing is a big thing, is a big deal. If I get just a little appointment at the </a:t>
            </a:r>
            <a:r>
              <a:rPr lang="en-US" dirty="0" smtClean="0">
                <a:latin typeface="Gill Sans MT"/>
                <a:cs typeface="Gill Sans MT"/>
              </a:rPr>
              <a:t>community </a:t>
            </a:r>
            <a:r>
              <a:rPr lang="en-US" dirty="0">
                <a:latin typeface="Gill Sans MT"/>
                <a:cs typeface="Gill Sans MT"/>
              </a:rPr>
              <a:t>health centre. It’s a big achievement, when you do not have status. When you </a:t>
            </a:r>
            <a:r>
              <a:rPr lang="en-US" dirty="0" smtClean="0">
                <a:latin typeface="Gill Sans MT"/>
                <a:cs typeface="Gill Sans MT"/>
              </a:rPr>
              <a:t>are </a:t>
            </a:r>
            <a:r>
              <a:rPr lang="en-US" dirty="0">
                <a:latin typeface="Gill Sans MT"/>
                <a:cs typeface="Gill Sans MT"/>
              </a:rPr>
              <a:t>a refugee claimant, you have access to medical attention, but you want to go to </a:t>
            </a:r>
            <a:r>
              <a:rPr lang="en-US" dirty="0" smtClean="0">
                <a:latin typeface="Gill Sans MT"/>
                <a:cs typeface="Gill Sans MT"/>
              </a:rPr>
              <a:t>university</a:t>
            </a:r>
            <a:r>
              <a:rPr lang="en-US" dirty="0">
                <a:latin typeface="Gill Sans MT"/>
                <a:cs typeface="Gill Sans MT"/>
              </a:rPr>
              <a:t>. So that’s your dilemma. When you’re a [permanent] resident, you can </a:t>
            </a:r>
            <a:r>
              <a:rPr lang="en-US" dirty="0" smtClean="0">
                <a:latin typeface="Gill Sans MT"/>
                <a:cs typeface="Gill Sans MT"/>
              </a:rPr>
              <a:t>now access </a:t>
            </a:r>
            <a:r>
              <a:rPr lang="en-US" dirty="0">
                <a:latin typeface="Gill Sans MT"/>
                <a:cs typeface="Gill Sans MT"/>
              </a:rPr>
              <a:t>medical attention, but you want to leave the country more frequently. You </a:t>
            </a:r>
            <a:r>
              <a:rPr lang="en-US" dirty="0" smtClean="0">
                <a:latin typeface="Gill Sans MT"/>
                <a:cs typeface="Gill Sans MT"/>
              </a:rPr>
              <a:t>see</a:t>
            </a:r>
            <a:r>
              <a:rPr lang="en-US" dirty="0">
                <a:latin typeface="Gill Sans MT"/>
                <a:cs typeface="Gill Sans MT"/>
              </a:rPr>
              <a:t>, people’s priorities change when their status changes… Citizens have such high expectations in terms of what they want to achieve. So different from the person without status. It is heart breaking… once you are in the ground level, anything would be a benefit. But it shouldn’t be that way. Because medical attention for a pregnant woman, it shouldn’t be a privilege, it should be a </a:t>
            </a:r>
            <a:r>
              <a:rPr lang="en-US" dirty="0" smtClean="0">
                <a:latin typeface="Gill Sans MT"/>
                <a:cs typeface="Gill Sans MT"/>
              </a:rPr>
              <a:t>right.” </a:t>
            </a:r>
            <a:r>
              <a:rPr lang="en-US" dirty="0">
                <a:latin typeface="Gill Sans MT"/>
                <a:cs typeface="Gill Sans MT"/>
              </a:rPr>
              <a:t>(Shelter-based Service Provider</a:t>
            </a:r>
            <a:r>
              <a:rPr lang="en-US" dirty="0" smtClean="0">
                <a:latin typeface="Gill Sans MT"/>
                <a:cs typeface="Gill Sans MT"/>
              </a:rPr>
              <a:t>)</a:t>
            </a:r>
            <a:endParaRPr lang="en-US" dirty="0">
              <a:latin typeface="Gill Sans MT"/>
              <a:cs typeface="Gill Sans MT"/>
            </a:endParaRPr>
          </a:p>
          <a:p>
            <a:endParaRPr lang="en-US" dirty="0"/>
          </a:p>
        </p:txBody>
      </p:sp>
    </p:spTree>
    <p:extLst>
      <p:ext uri="{BB962C8B-B14F-4D97-AF65-F5344CB8AC3E}">
        <p14:creationId xmlns:p14="http://schemas.microsoft.com/office/powerpoint/2010/main" xmlns="" val="26855554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Precarious Status in VAW Shelters</a:t>
            </a:r>
            <a:endParaRPr lang="en-US" dirty="0"/>
          </a:p>
        </p:txBody>
      </p:sp>
      <p:sp>
        <p:nvSpPr>
          <p:cNvPr id="3" name="Content Placeholder 2"/>
          <p:cNvSpPr>
            <a:spLocks noGrp="1"/>
          </p:cNvSpPr>
          <p:nvPr>
            <p:ph idx="1"/>
          </p:nvPr>
        </p:nvSpPr>
        <p:spPr>
          <a:xfrm>
            <a:off x="457200" y="2038388"/>
            <a:ext cx="8229600" cy="4438612"/>
          </a:xfrm>
        </p:spPr>
        <p:txBody>
          <a:bodyPr/>
          <a:lstStyle/>
          <a:p>
            <a:pPr marL="0" indent="0">
              <a:buNone/>
            </a:pPr>
            <a:r>
              <a:rPr lang="en-US" dirty="0">
                <a:latin typeface="Gill Sans MT"/>
                <a:cs typeface="Gill Sans MT"/>
              </a:rPr>
              <a:t>“We often say they’re a combination of mostly newcomers and old-comers. We get a </a:t>
            </a:r>
            <a:r>
              <a:rPr lang="en-US" dirty="0" smtClean="0">
                <a:latin typeface="Gill Sans MT"/>
                <a:cs typeface="Gill Sans MT"/>
              </a:rPr>
              <a:t>fair </a:t>
            </a:r>
            <a:r>
              <a:rPr lang="en-US" dirty="0">
                <a:latin typeface="Gill Sans MT"/>
                <a:cs typeface="Gill Sans MT"/>
              </a:rPr>
              <a:t>number, a disproportionate number of Aboriginal women to the population and </a:t>
            </a:r>
            <a:r>
              <a:rPr lang="en-US" dirty="0" smtClean="0">
                <a:latin typeface="Gill Sans MT"/>
                <a:cs typeface="Gill Sans MT"/>
              </a:rPr>
              <a:t>lots </a:t>
            </a:r>
            <a:r>
              <a:rPr lang="en-US" dirty="0">
                <a:latin typeface="Gill Sans MT"/>
                <a:cs typeface="Gill Sans MT"/>
              </a:rPr>
              <a:t>of newcomer women… Typically [we’re] working with the women with the least </a:t>
            </a:r>
            <a:r>
              <a:rPr lang="en-US" dirty="0" smtClean="0">
                <a:latin typeface="Gill Sans MT"/>
                <a:cs typeface="Gill Sans MT"/>
              </a:rPr>
              <a:t>safety nets </a:t>
            </a:r>
            <a:r>
              <a:rPr lang="en-US" dirty="0">
                <a:latin typeface="Gill Sans MT"/>
                <a:cs typeface="Gill Sans MT"/>
              </a:rPr>
              <a:t>under </a:t>
            </a:r>
            <a:r>
              <a:rPr lang="en-US" dirty="0" smtClean="0">
                <a:latin typeface="Gill Sans MT"/>
                <a:cs typeface="Gill Sans MT"/>
              </a:rPr>
              <a:t>them.” </a:t>
            </a:r>
            <a:r>
              <a:rPr lang="en-US" dirty="0">
                <a:latin typeface="Gill Sans MT"/>
                <a:cs typeface="Gill Sans MT"/>
              </a:rPr>
              <a:t>(Shelter Manager</a:t>
            </a:r>
            <a:r>
              <a:rPr lang="en-US" dirty="0" smtClean="0">
                <a:latin typeface="Gill Sans MT"/>
                <a:cs typeface="Gill Sans MT"/>
              </a:rPr>
              <a:t>) </a:t>
            </a:r>
            <a:endParaRPr lang="en-US" dirty="0">
              <a:latin typeface="Gill Sans MT"/>
              <a:cs typeface="Gill Sans MT"/>
            </a:endParaRPr>
          </a:p>
        </p:txBody>
      </p:sp>
    </p:spTree>
    <p:extLst>
      <p:ext uri="{BB962C8B-B14F-4D97-AF65-F5344CB8AC3E}">
        <p14:creationId xmlns:p14="http://schemas.microsoft.com/office/powerpoint/2010/main" xmlns="" val="858695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a:xfrm>
            <a:off x="457200" y="416760"/>
            <a:ext cx="8229600" cy="990600"/>
          </a:xfrm>
        </p:spPr>
        <p:txBody>
          <a:bodyPr>
            <a:normAutofit/>
          </a:bodyPr>
          <a:lstStyle/>
          <a:p>
            <a:pPr eaLnBrk="1" hangingPunct="1"/>
            <a:r>
              <a:rPr lang="en-US" dirty="0" smtClean="0"/>
              <a:t>Types of Status in VAW Shelters</a:t>
            </a:r>
            <a:endParaRPr lang="en-US" dirty="0"/>
          </a:p>
        </p:txBody>
      </p:sp>
      <p:sp>
        <p:nvSpPr>
          <p:cNvPr id="26626" name="Rectangle 3"/>
          <p:cNvSpPr>
            <a:spLocks noGrp="1"/>
          </p:cNvSpPr>
          <p:nvPr>
            <p:ph idx="1"/>
          </p:nvPr>
        </p:nvSpPr>
        <p:spPr>
          <a:xfrm>
            <a:off x="457200" y="1740470"/>
            <a:ext cx="8229600" cy="4388868"/>
          </a:xfrm>
        </p:spPr>
        <p:txBody>
          <a:bodyPr/>
          <a:lstStyle/>
          <a:p>
            <a:pPr eaLnBrk="1" hangingPunct="1">
              <a:spcAft>
                <a:spcPts val="600"/>
              </a:spcAft>
            </a:pPr>
            <a:r>
              <a:rPr lang="en-US" dirty="0"/>
              <a:t>Non-status due to expiration of visitor visa</a:t>
            </a:r>
          </a:p>
          <a:p>
            <a:pPr eaLnBrk="1" hangingPunct="1">
              <a:spcAft>
                <a:spcPts val="600"/>
              </a:spcAft>
            </a:pPr>
            <a:r>
              <a:rPr lang="en-US" dirty="0"/>
              <a:t>In the midst of sponsorship breakdown</a:t>
            </a:r>
          </a:p>
          <a:p>
            <a:pPr eaLnBrk="1" hangingPunct="1">
              <a:spcAft>
                <a:spcPts val="600"/>
              </a:spcAft>
            </a:pPr>
            <a:r>
              <a:rPr lang="en-US" dirty="0"/>
              <a:t>Waiting for refugee or humanitarian claim </a:t>
            </a:r>
            <a:r>
              <a:rPr lang="en-US" dirty="0" smtClean="0"/>
              <a:t>determination</a:t>
            </a:r>
            <a:endParaRPr lang="en-US" dirty="0"/>
          </a:p>
          <a:p>
            <a:pPr eaLnBrk="1" hangingPunct="1">
              <a:spcAft>
                <a:spcPts val="600"/>
              </a:spcAft>
            </a:pPr>
            <a:r>
              <a:rPr lang="en-US" dirty="0"/>
              <a:t>Failed refugee claimant</a:t>
            </a:r>
          </a:p>
          <a:p>
            <a:pPr eaLnBrk="1" hangingPunct="1">
              <a:spcAft>
                <a:spcPts val="600"/>
              </a:spcAft>
            </a:pPr>
            <a:r>
              <a:rPr lang="en-US" dirty="0"/>
              <a:t>Failed refugee claimant with deportation order</a:t>
            </a:r>
          </a:p>
          <a:p>
            <a:pPr eaLnBrk="1" hangingPunct="1">
              <a:spcAft>
                <a:spcPts val="600"/>
              </a:spcAft>
            </a:pPr>
            <a:r>
              <a:rPr lang="en-US" dirty="0" smtClean="0"/>
              <a:t>Families with mixed-status </a:t>
            </a:r>
            <a:endParaRPr lang="en-US" dirty="0"/>
          </a:p>
        </p:txBody>
      </p:sp>
    </p:spTree>
    <p:extLst>
      <p:ext uri="{BB962C8B-B14F-4D97-AF65-F5344CB8AC3E}">
        <p14:creationId xmlns:p14="http://schemas.microsoft.com/office/powerpoint/2010/main" xmlns="" val="396429065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6120"/>
            <a:ext cx="8229600" cy="990600"/>
          </a:xfrm>
        </p:spPr>
        <p:txBody>
          <a:bodyPr>
            <a:noAutofit/>
          </a:bodyPr>
          <a:lstStyle/>
          <a:p>
            <a:r>
              <a:rPr lang="en-US" sz="3200" dirty="0" smtClean="0"/>
              <a:t>Broader Socio-Economic Factors—Welfare Cuts and Economic Insecurity</a:t>
            </a:r>
            <a:endParaRPr lang="en-US" sz="3200" dirty="0"/>
          </a:p>
        </p:txBody>
      </p:sp>
      <p:sp>
        <p:nvSpPr>
          <p:cNvPr id="3" name="Content Placeholder 2"/>
          <p:cNvSpPr>
            <a:spLocks noGrp="1"/>
          </p:cNvSpPr>
          <p:nvPr>
            <p:ph idx="1"/>
          </p:nvPr>
        </p:nvSpPr>
        <p:spPr>
          <a:xfrm>
            <a:off x="457200" y="1881588"/>
            <a:ext cx="8229600" cy="4454291"/>
          </a:xfrm>
        </p:spPr>
        <p:txBody>
          <a:bodyPr/>
          <a:lstStyle/>
          <a:p>
            <a:r>
              <a:rPr lang="en-US" dirty="0" smtClean="0">
                <a:latin typeface="Gill Sans MT"/>
                <a:cs typeface="Gill Sans MT"/>
              </a:rPr>
              <a:t>“About </a:t>
            </a:r>
            <a:r>
              <a:rPr lang="en-US" dirty="0">
                <a:latin typeface="Gill Sans MT"/>
                <a:cs typeface="Gill Sans MT"/>
              </a:rPr>
              <a:t>five years ago we noticed that there was a trend in shelters, that we were serving about half of the women and kids that we had served probably 10 years ago… We found that all of a sudden we had people staying four to six months, and sometimes up to a year. A lot of different reasons for that. Some of it is immigration. Some of it is lack of affordable housing. Some of it is the lack of ability to access any kind of private market on your social systems check. So all of those things combined meant that women were kind of stuck. So we couldn’t get people out. So people couldn’t come </a:t>
            </a:r>
            <a:r>
              <a:rPr lang="en-US" dirty="0" smtClean="0">
                <a:latin typeface="Gill Sans MT"/>
                <a:cs typeface="Gill Sans MT"/>
              </a:rPr>
              <a:t>in.” </a:t>
            </a:r>
            <a:r>
              <a:rPr lang="en-US" dirty="0">
                <a:latin typeface="Gill Sans MT"/>
                <a:cs typeface="Gill Sans MT"/>
              </a:rPr>
              <a:t>(Shelter </a:t>
            </a:r>
            <a:r>
              <a:rPr lang="en-US" dirty="0" smtClean="0">
                <a:latin typeface="Gill Sans MT"/>
                <a:cs typeface="Gill Sans MT"/>
              </a:rPr>
              <a:t>Manager</a:t>
            </a:r>
            <a:r>
              <a:rPr lang="en-US" dirty="0">
                <a:latin typeface="Gill Sans MT"/>
                <a:cs typeface="Gill Sans MT"/>
              </a:rPr>
              <a:t>)</a:t>
            </a:r>
          </a:p>
        </p:txBody>
      </p:sp>
    </p:spTree>
    <p:extLst>
      <p:ext uri="{BB962C8B-B14F-4D97-AF65-F5344CB8AC3E}">
        <p14:creationId xmlns:p14="http://schemas.microsoft.com/office/powerpoint/2010/main" xmlns="" val="141748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834548"/>
            <a:ext cx="8229600" cy="4642451"/>
          </a:xfrm>
        </p:spPr>
        <p:txBody>
          <a:bodyPr>
            <a:noAutofit/>
          </a:bodyPr>
          <a:lstStyle/>
          <a:p>
            <a:pPr>
              <a:spcAft>
                <a:spcPts val="600"/>
              </a:spcAft>
            </a:pPr>
            <a:r>
              <a:rPr lang="en-US" sz="2800" dirty="0">
                <a:latin typeface="Gill Sans MT" charset="0"/>
              </a:rPr>
              <a:t>Supporting Immigrant and Refugee Women Who are Being Abused</a:t>
            </a:r>
          </a:p>
          <a:p>
            <a:pPr>
              <a:spcAft>
                <a:spcPts val="600"/>
              </a:spcAft>
            </a:pPr>
            <a:r>
              <a:rPr lang="en-US" sz="2800" dirty="0" smtClean="0">
                <a:latin typeface="Gill Sans MT" charset="0"/>
              </a:rPr>
              <a:t>Changes in Immigration </a:t>
            </a:r>
            <a:r>
              <a:rPr lang="en-US" sz="2800" dirty="0">
                <a:latin typeface="Gill Sans MT" charset="0"/>
              </a:rPr>
              <a:t>and Immigration </a:t>
            </a:r>
            <a:r>
              <a:rPr lang="en-US" sz="2800" dirty="0" smtClean="0">
                <a:latin typeface="Gill Sans MT" charset="0"/>
              </a:rPr>
              <a:t>Policy</a:t>
            </a:r>
            <a:endParaRPr lang="en-US" sz="2800" dirty="0">
              <a:latin typeface="Gill Sans MT" charset="0"/>
            </a:endParaRPr>
          </a:p>
          <a:p>
            <a:pPr>
              <a:spcAft>
                <a:spcPts val="600"/>
              </a:spcAft>
            </a:pPr>
            <a:r>
              <a:rPr lang="en-US" sz="2800" dirty="0" smtClean="0">
                <a:latin typeface="Gill Sans MT" charset="0"/>
              </a:rPr>
              <a:t>Negotiating </a:t>
            </a:r>
            <a:r>
              <a:rPr lang="en-US" sz="2800" dirty="0">
                <a:latin typeface="Gill Sans MT" charset="0"/>
              </a:rPr>
              <a:t>Social Rights in Service </a:t>
            </a:r>
            <a:r>
              <a:rPr lang="en-US" sz="2800" dirty="0" smtClean="0">
                <a:latin typeface="Gill Sans MT" charset="0"/>
              </a:rPr>
              <a:t>Delivery</a:t>
            </a:r>
            <a:endParaRPr lang="en-US" sz="2800" dirty="0">
              <a:latin typeface="Gill Sans MT" charset="0"/>
            </a:endParaRPr>
          </a:p>
          <a:p>
            <a:pPr lvl="1">
              <a:spcAft>
                <a:spcPts val="600"/>
              </a:spcAft>
            </a:pPr>
            <a:r>
              <a:rPr lang="en-US" sz="2400" dirty="0" smtClean="0">
                <a:latin typeface="Gill Sans MT" charset="0"/>
              </a:rPr>
              <a:t>Study Objectives</a:t>
            </a:r>
            <a:r>
              <a:rPr lang="en-US" sz="2400" dirty="0">
                <a:latin typeface="Gill Sans MT" charset="0"/>
              </a:rPr>
              <a:t> </a:t>
            </a:r>
            <a:r>
              <a:rPr lang="en-US" sz="2400" dirty="0" smtClean="0">
                <a:latin typeface="Gill Sans MT" charset="0"/>
              </a:rPr>
              <a:t>and Methods</a:t>
            </a:r>
          </a:p>
          <a:p>
            <a:pPr lvl="1">
              <a:spcAft>
                <a:spcPts val="600"/>
              </a:spcAft>
            </a:pPr>
            <a:r>
              <a:rPr lang="en-US" sz="2400" dirty="0" smtClean="0">
                <a:latin typeface="Gill Sans MT" charset="0"/>
              </a:rPr>
              <a:t>Themes of Analysis</a:t>
            </a:r>
            <a:endParaRPr lang="en-US" sz="2400" dirty="0">
              <a:latin typeface="Gill Sans MT" charset="0"/>
            </a:endParaRPr>
          </a:p>
          <a:p>
            <a:pPr lvl="1">
              <a:spcAft>
                <a:spcPts val="600"/>
              </a:spcAft>
            </a:pPr>
            <a:r>
              <a:rPr lang="en-US" sz="2400" dirty="0">
                <a:latin typeface="Gill Sans MT" charset="0"/>
              </a:rPr>
              <a:t>Points of discussion and future </a:t>
            </a:r>
            <a:r>
              <a:rPr lang="en-US" sz="2400" dirty="0" smtClean="0">
                <a:latin typeface="Gill Sans MT" charset="0"/>
              </a:rPr>
              <a:t>work</a:t>
            </a:r>
            <a:endParaRPr lang="en-US" sz="2400" dirty="0">
              <a:latin typeface="Gill Sans MT" charset="0"/>
            </a:endParaRPr>
          </a:p>
        </p:txBody>
      </p:sp>
    </p:spTree>
    <p:extLst>
      <p:ext uri="{BB962C8B-B14F-4D97-AF65-F5344CB8AC3E}">
        <p14:creationId xmlns:p14="http://schemas.microsoft.com/office/powerpoint/2010/main" xmlns="" val="23589023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Status Shapes Service Delivery</a:t>
            </a:r>
            <a:endParaRPr lang="en-US" dirty="0"/>
          </a:p>
        </p:txBody>
      </p:sp>
      <p:sp>
        <p:nvSpPr>
          <p:cNvPr id="3" name="Content Placeholder 2"/>
          <p:cNvSpPr>
            <a:spLocks noGrp="1"/>
          </p:cNvSpPr>
          <p:nvPr>
            <p:ph idx="1"/>
          </p:nvPr>
        </p:nvSpPr>
        <p:spPr>
          <a:xfrm>
            <a:off x="457200" y="1756150"/>
            <a:ext cx="8229600" cy="4720850"/>
          </a:xfrm>
        </p:spPr>
        <p:txBody>
          <a:bodyPr>
            <a:normAutofit/>
          </a:bodyPr>
          <a:lstStyle/>
          <a:p>
            <a:pPr marL="0" indent="0">
              <a:buNone/>
            </a:pPr>
            <a:r>
              <a:rPr lang="en-US" dirty="0">
                <a:latin typeface="Gill Sans MT"/>
                <a:cs typeface="Gill Sans MT"/>
              </a:rPr>
              <a:t>“Immigration status is not something that we are looking at for a woman to be allowed to enter, to live in the house. However, we ask the question because that makes an impact on all the </a:t>
            </a:r>
            <a:r>
              <a:rPr lang="en-US" dirty="0" smtClean="0">
                <a:latin typeface="Gill Sans MT"/>
                <a:cs typeface="Gill Sans MT"/>
              </a:rPr>
              <a:t>services.” </a:t>
            </a:r>
            <a:r>
              <a:rPr lang="en-US" dirty="0">
                <a:latin typeface="Gill Sans MT"/>
                <a:cs typeface="Gill Sans MT"/>
              </a:rPr>
              <a:t>(Shelter-Based Service Provider</a:t>
            </a:r>
            <a:r>
              <a:rPr lang="en-US" dirty="0" smtClean="0">
                <a:latin typeface="Gill Sans MT"/>
                <a:cs typeface="Gill Sans MT"/>
              </a:rPr>
              <a:t>)</a:t>
            </a:r>
          </a:p>
          <a:p>
            <a:pPr marL="0" indent="0">
              <a:buNone/>
            </a:pPr>
            <a:endParaRPr lang="en-US" dirty="0" smtClean="0">
              <a:latin typeface="Gill Sans MT"/>
              <a:cs typeface="Gill Sans MT"/>
            </a:endParaRPr>
          </a:p>
          <a:p>
            <a:pPr marL="0" indent="0">
              <a:buNone/>
            </a:pPr>
            <a:r>
              <a:rPr lang="en-US" dirty="0" smtClean="0">
                <a:latin typeface="Gill Sans MT"/>
                <a:cs typeface="Gill Sans MT"/>
              </a:rPr>
              <a:t>“We </a:t>
            </a:r>
            <a:r>
              <a:rPr lang="en-US" dirty="0">
                <a:latin typeface="Gill Sans MT"/>
                <a:cs typeface="Gill Sans MT"/>
              </a:rPr>
              <a:t>try to really leave it up to the client to decide what she wants to do. We want to present all the options and we’re not trying to be unrealistic about what the possibilities are and what they are not. But you know, she may not know all of the possibilities, so we provide as much information as we can, but it’s up to her to </a:t>
            </a:r>
            <a:r>
              <a:rPr lang="en-US" dirty="0" smtClean="0">
                <a:latin typeface="Gill Sans MT"/>
                <a:cs typeface="Gill Sans MT"/>
              </a:rPr>
              <a:t>decide.” </a:t>
            </a:r>
            <a:r>
              <a:rPr lang="en-US" dirty="0">
                <a:latin typeface="Gill Sans MT"/>
                <a:cs typeface="Gill Sans MT"/>
              </a:rPr>
              <a:t>(Shelter-Based Service Provider).</a:t>
            </a:r>
          </a:p>
          <a:p>
            <a:pPr marL="0" indent="0">
              <a:buNone/>
            </a:pPr>
            <a:endParaRPr lang="en-US" dirty="0">
              <a:latin typeface="Gill Sans MT"/>
              <a:cs typeface="Gill Sans MT"/>
            </a:endParaRPr>
          </a:p>
        </p:txBody>
      </p:sp>
    </p:spTree>
    <p:extLst>
      <p:ext uri="{BB962C8B-B14F-4D97-AF65-F5344CB8AC3E}">
        <p14:creationId xmlns:p14="http://schemas.microsoft.com/office/powerpoint/2010/main" xmlns="" val="19054556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Negotiating Rights with Surveillance</a:t>
            </a:r>
            <a:endParaRPr lang="en-US" dirty="0"/>
          </a:p>
        </p:txBody>
      </p:sp>
      <p:sp>
        <p:nvSpPr>
          <p:cNvPr id="3" name="Content Placeholder 2"/>
          <p:cNvSpPr>
            <a:spLocks noGrp="1"/>
          </p:cNvSpPr>
          <p:nvPr>
            <p:ph idx="1"/>
          </p:nvPr>
        </p:nvSpPr>
        <p:spPr>
          <a:xfrm>
            <a:off x="457200" y="1897268"/>
            <a:ext cx="8229600" cy="4579731"/>
          </a:xfrm>
        </p:spPr>
        <p:txBody>
          <a:bodyPr/>
          <a:lstStyle/>
          <a:p>
            <a:pPr marL="0" indent="0">
              <a:buNone/>
            </a:pPr>
            <a:r>
              <a:rPr lang="en-US" dirty="0" smtClean="0">
                <a:latin typeface="Gill Sans MT"/>
                <a:cs typeface="Gill Sans MT"/>
              </a:rPr>
              <a:t>“If </a:t>
            </a:r>
            <a:r>
              <a:rPr lang="en-US" dirty="0">
                <a:latin typeface="Gill Sans MT"/>
                <a:cs typeface="Gill Sans MT"/>
              </a:rPr>
              <a:t>she wants to receive PNA, personal needs allowance, that is money coming from the City. Any woman living in a shelter is entitled to receive that money, however, women with non-status, especially women with the deportation orders or warrant for arrest need to be aware that if they were to receive that money, it could happen that their name could be pulled out, because the connection between Ontario Works and Immigration. It is clear that there is a connection. It is clear that they share information. It is absolutely clear that it is </a:t>
            </a:r>
            <a:r>
              <a:rPr lang="en-US" dirty="0" smtClean="0">
                <a:latin typeface="Gill Sans MT"/>
                <a:cs typeface="Gill Sans MT"/>
              </a:rPr>
              <a:t>happening” </a:t>
            </a:r>
            <a:r>
              <a:rPr lang="en-US" dirty="0">
                <a:latin typeface="Gill Sans MT"/>
                <a:cs typeface="Gill Sans MT"/>
              </a:rPr>
              <a:t>(Shelter-Based Service Provider</a:t>
            </a:r>
            <a:r>
              <a:rPr lang="en-US" dirty="0" smtClean="0">
                <a:latin typeface="Gill Sans MT"/>
                <a:cs typeface="Gill Sans MT"/>
              </a:rPr>
              <a:t>)</a:t>
            </a:r>
            <a:endParaRPr lang="en-US" dirty="0">
              <a:latin typeface="Gill Sans MT"/>
              <a:cs typeface="Gill Sans MT"/>
            </a:endParaRPr>
          </a:p>
          <a:p>
            <a:endParaRPr lang="en-US" dirty="0">
              <a:latin typeface="Gill Sans MT"/>
              <a:cs typeface="Gill Sans MT"/>
            </a:endParaRPr>
          </a:p>
        </p:txBody>
      </p:sp>
    </p:spTree>
    <p:extLst>
      <p:ext uri="{BB962C8B-B14F-4D97-AF65-F5344CB8AC3E}">
        <p14:creationId xmlns:p14="http://schemas.microsoft.com/office/powerpoint/2010/main" xmlns="" val="41344481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Maintaining a “Good” </a:t>
            </a:r>
            <a:r>
              <a:rPr lang="en-US" dirty="0"/>
              <a:t>I</a:t>
            </a:r>
            <a:r>
              <a:rPr lang="en-US" dirty="0" smtClean="0"/>
              <a:t>mage</a:t>
            </a:r>
            <a:endParaRPr lang="en-US" dirty="0"/>
          </a:p>
        </p:txBody>
      </p:sp>
      <p:sp>
        <p:nvSpPr>
          <p:cNvPr id="3" name="Content Placeholder 2"/>
          <p:cNvSpPr>
            <a:spLocks noGrp="1"/>
          </p:cNvSpPr>
          <p:nvPr>
            <p:ph idx="1"/>
          </p:nvPr>
        </p:nvSpPr>
        <p:spPr/>
        <p:txBody>
          <a:bodyPr/>
          <a:lstStyle/>
          <a:p>
            <a:r>
              <a:rPr lang="en-US" dirty="0"/>
              <a:t>We’ve been using the term precarious status for women who are still involved with the </a:t>
            </a:r>
            <a:r>
              <a:rPr lang="en-US" dirty="0" smtClean="0"/>
              <a:t>immigration </a:t>
            </a:r>
            <a:r>
              <a:rPr lang="en-US" dirty="0"/>
              <a:t>system in some way and haven’t managed to attain their landed status or </a:t>
            </a:r>
            <a:r>
              <a:rPr lang="en-US" dirty="0" smtClean="0"/>
              <a:t>citizenship</a:t>
            </a:r>
            <a:r>
              <a:rPr lang="en-US" dirty="0"/>
              <a:t>… We found that most women are in fact somewhere in the legal process. You 	know they are either in the refugee process or they have applied and been turned down 	and they’re about to make an appeal. Or they’ve applied for an H&amp;C or you know they’re </a:t>
            </a:r>
            <a:r>
              <a:rPr lang="en-US" dirty="0" smtClean="0"/>
              <a:t>somewhere </a:t>
            </a:r>
            <a:r>
              <a:rPr lang="en-US" dirty="0"/>
              <a:t>in that process… But almost all of the women that we serve are somewhere </a:t>
            </a:r>
            <a:r>
              <a:rPr lang="en-US" dirty="0" smtClean="0"/>
              <a:t>in </a:t>
            </a:r>
            <a:r>
              <a:rPr lang="en-US" dirty="0"/>
              <a:t>that process which I think is a really important clarification which we wanted to bring </a:t>
            </a:r>
            <a:r>
              <a:rPr lang="en-US" dirty="0" smtClean="0"/>
              <a:t>to </a:t>
            </a:r>
            <a:r>
              <a:rPr lang="en-US" dirty="0"/>
              <a:t>our board </a:t>
            </a:r>
            <a:r>
              <a:rPr lang="en-US" dirty="0" smtClean="0"/>
              <a:t>(Executive Manager, VAW Program)</a:t>
            </a:r>
            <a:r>
              <a:rPr lang="en-US" dirty="0"/>
              <a:t>.</a:t>
            </a:r>
          </a:p>
          <a:p>
            <a:endParaRPr lang="en-US" dirty="0"/>
          </a:p>
        </p:txBody>
      </p:sp>
    </p:spTree>
    <p:extLst>
      <p:ext uri="{BB962C8B-B14F-4D97-AF65-F5344CB8AC3E}">
        <p14:creationId xmlns:p14="http://schemas.microsoft.com/office/powerpoint/2010/main" xmlns="" val="37198262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Barriers to Providing Services to Women with Precarious Status</a:t>
            </a:r>
            <a:endParaRPr lang="en-US" dirty="0"/>
          </a:p>
        </p:txBody>
      </p:sp>
      <p:sp>
        <p:nvSpPr>
          <p:cNvPr id="3" name="Content Placeholder 2"/>
          <p:cNvSpPr>
            <a:spLocks noGrp="1"/>
          </p:cNvSpPr>
          <p:nvPr>
            <p:ph idx="1"/>
          </p:nvPr>
        </p:nvSpPr>
        <p:spPr>
          <a:xfrm>
            <a:off x="457200" y="1803188"/>
            <a:ext cx="8229600" cy="4673811"/>
          </a:xfrm>
        </p:spPr>
        <p:txBody>
          <a:bodyPr>
            <a:normAutofit fontScale="92500" lnSpcReduction="10000"/>
          </a:bodyPr>
          <a:lstStyle/>
          <a:p>
            <a:pPr lvl="0">
              <a:spcAft>
                <a:spcPts val="600"/>
              </a:spcAft>
            </a:pPr>
            <a:r>
              <a:rPr lang="en-CA" dirty="0"/>
              <a:t>The lack of organizational resources available to support women with precarious status</a:t>
            </a:r>
            <a:endParaRPr lang="en-US" dirty="0"/>
          </a:p>
          <a:p>
            <a:pPr lvl="0">
              <a:spcAft>
                <a:spcPts val="600"/>
              </a:spcAft>
            </a:pPr>
            <a:r>
              <a:rPr lang="en-CA" dirty="0"/>
              <a:t>Difficulty referring women to other services due to ineligibility or lack of identification documents</a:t>
            </a:r>
            <a:endParaRPr lang="en-US" dirty="0"/>
          </a:p>
          <a:p>
            <a:pPr lvl="0">
              <a:spcAft>
                <a:spcPts val="600"/>
              </a:spcAft>
            </a:pPr>
            <a:r>
              <a:rPr lang="en-CA" dirty="0"/>
              <a:t>The lack of organizational support/response for addressing immigration related barriers</a:t>
            </a:r>
            <a:endParaRPr lang="en-US" dirty="0"/>
          </a:p>
          <a:p>
            <a:pPr lvl="0">
              <a:spcAft>
                <a:spcPts val="600"/>
              </a:spcAft>
            </a:pPr>
            <a:r>
              <a:rPr lang="en-CA" dirty="0"/>
              <a:t>The lack of information or misinformation about immigration policy</a:t>
            </a:r>
            <a:endParaRPr lang="en-US" dirty="0"/>
          </a:p>
          <a:p>
            <a:pPr lvl="0">
              <a:spcAft>
                <a:spcPts val="600"/>
              </a:spcAft>
            </a:pPr>
            <a:r>
              <a:rPr lang="en-CA" dirty="0"/>
              <a:t>The need to comply with funding requirements to maximize output of service delivery</a:t>
            </a:r>
            <a:endParaRPr lang="en-US" dirty="0"/>
          </a:p>
          <a:p>
            <a:pPr lvl="0">
              <a:spcAft>
                <a:spcPts val="600"/>
              </a:spcAft>
            </a:pPr>
            <a:r>
              <a:rPr lang="en-CA" dirty="0"/>
              <a:t>Concern about doing something that is ‘illegal’</a:t>
            </a:r>
            <a:endParaRPr lang="en-US" dirty="0"/>
          </a:p>
          <a:p>
            <a:pPr lvl="0">
              <a:spcAft>
                <a:spcPts val="600"/>
              </a:spcAft>
            </a:pPr>
            <a:r>
              <a:rPr lang="en-CA" dirty="0"/>
              <a:t>A fear of immigration law enforcement</a:t>
            </a:r>
            <a:endParaRPr lang="en-US" dirty="0"/>
          </a:p>
          <a:p>
            <a:pPr>
              <a:spcAft>
                <a:spcPts val="600"/>
              </a:spcAft>
            </a:pPr>
            <a:endParaRPr lang="en-US" dirty="0"/>
          </a:p>
        </p:txBody>
      </p:sp>
    </p:spTree>
    <p:extLst>
      <p:ext uri="{BB962C8B-B14F-4D97-AF65-F5344CB8AC3E}">
        <p14:creationId xmlns:p14="http://schemas.microsoft.com/office/powerpoint/2010/main" xmlns="" val="920616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p:txBody>
          <a:bodyPr>
            <a:normAutofit/>
          </a:bodyPr>
          <a:lstStyle/>
          <a:p>
            <a:pPr eaLnBrk="1" hangingPunct="1"/>
            <a:r>
              <a:rPr lang="en-US" dirty="0" smtClean="0"/>
              <a:t>Proactive Advocacy Strategies</a:t>
            </a:r>
            <a:endParaRPr lang="en-US" dirty="0"/>
          </a:p>
        </p:txBody>
      </p:sp>
      <p:sp>
        <p:nvSpPr>
          <p:cNvPr id="28674" name="Rectangle 3"/>
          <p:cNvSpPr>
            <a:spLocks noGrp="1"/>
          </p:cNvSpPr>
          <p:nvPr>
            <p:ph idx="1"/>
          </p:nvPr>
        </p:nvSpPr>
        <p:spPr>
          <a:xfrm>
            <a:off x="457200" y="1523999"/>
            <a:ext cx="8229600" cy="4889083"/>
          </a:xfrm>
        </p:spPr>
        <p:txBody>
          <a:bodyPr>
            <a:noAutofit/>
          </a:bodyPr>
          <a:lstStyle/>
          <a:p>
            <a:pPr lvl="0">
              <a:spcAft>
                <a:spcPts val="600"/>
              </a:spcAft>
            </a:pPr>
            <a:r>
              <a:rPr lang="en-US" sz="2300" dirty="0"/>
              <a:t>Providing </a:t>
            </a:r>
            <a:r>
              <a:rPr lang="en-US" sz="2300" dirty="0" smtClean="0"/>
              <a:t>women and their children with emergency </a:t>
            </a:r>
            <a:r>
              <a:rPr lang="en-US" sz="2300" dirty="0"/>
              <a:t>shelter, irrespective of immigration status</a:t>
            </a:r>
          </a:p>
          <a:p>
            <a:pPr lvl="0">
              <a:spcAft>
                <a:spcPts val="600"/>
              </a:spcAft>
            </a:pPr>
            <a:r>
              <a:rPr lang="en-US" sz="2300" dirty="0"/>
              <a:t>Developing </a:t>
            </a:r>
            <a:r>
              <a:rPr lang="en-US" sz="2300" dirty="0" smtClean="0"/>
              <a:t>‘</a:t>
            </a:r>
            <a:r>
              <a:rPr lang="en-US" sz="2300" dirty="0"/>
              <a:t>access without fear’ organizational </a:t>
            </a:r>
            <a:r>
              <a:rPr lang="en-US" sz="2300" dirty="0" smtClean="0"/>
              <a:t>practices</a:t>
            </a:r>
            <a:endParaRPr lang="en-US" sz="2300" dirty="0"/>
          </a:p>
          <a:p>
            <a:pPr lvl="0">
              <a:spcAft>
                <a:spcPts val="600"/>
              </a:spcAft>
            </a:pPr>
            <a:r>
              <a:rPr lang="en-US" sz="2300" dirty="0"/>
              <a:t>Assessing and referring clients to immigration </a:t>
            </a:r>
            <a:r>
              <a:rPr lang="en-US" sz="2300" dirty="0" smtClean="0"/>
              <a:t>attorneys</a:t>
            </a:r>
          </a:p>
          <a:p>
            <a:pPr lvl="0">
              <a:spcAft>
                <a:spcPts val="600"/>
              </a:spcAft>
            </a:pPr>
            <a:r>
              <a:rPr lang="en-US" sz="2300" dirty="0" smtClean="0"/>
              <a:t>Assisting </a:t>
            </a:r>
            <a:r>
              <a:rPr lang="en-US" sz="2300" dirty="0"/>
              <a:t>women to relocate, if they </a:t>
            </a:r>
            <a:r>
              <a:rPr lang="en-US" sz="2300" dirty="0" smtClean="0"/>
              <a:t>fear deportation</a:t>
            </a:r>
            <a:endParaRPr lang="en-US" sz="2300" dirty="0"/>
          </a:p>
          <a:p>
            <a:pPr lvl="0">
              <a:spcAft>
                <a:spcPts val="600"/>
              </a:spcAft>
            </a:pPr>
            <a:r>
              <a:rPr lang="en-US" sz="2300" dirty="0"/>
              <a:t>Advocating to change organizational policies or funders’ guidelines to be more responsive to the needs of women with precarious status</a:t>
            </a:r>
          </a:p>
          <a:p>
            <a:pPr lvl="0">
              <a:spcAft>
                <a:spcPts val="600"/>
              </a:spcAft>
            </a:pPr>
            <a:r>
              <a:rPr lang="en-US" sz="2300" dirty="0"/>
              <a:t>Joining and supporting grassroots campaigns to address the systemic issues of immigration, towards greater protection for migrant women and regularization for women with precarious status. </a:t>
            </a:r>
          </a:p>
        </p:txBody>
      </p:sp>
    </p:spTree>
    <p:extLst>
      <p:ext uri="{BB962C8B-B14F-4D97-AF65-F5344CB8AC3E}">
        <p14:creationId xmlns:p14="http://schemas.microsoft.com/office/powerpoint/2010/main" xmlns="" val="41923412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Defensive Advocacy Strategies</a:t>
            </a:r>
            <a:endParaRPr lang="en-US" dirty="0"/>
          </a:p>
        </p:txBody>
      </p:sp>
      <p:sp>
        <p:nvSpPr>
          <p:cNvPr id="3" name="Content Placeholder 2"/>
          <p:cNvSpPr>
            <a:spLocks noGrp="1"/>
          </p:cNvSpPr>
          <p:nvPr>
            <p:ph idx="1"/>
          </p:nvPr>
        </p:nvSpPr>
        <p:spPr/>
        <p:txBody>
          <a:bodyPr/>
          <a:lstStyle/>
          <a:p>
            <a:pPr lvl="0">
              <a:spcAft>
                <a:spcPts val="600"/>
              </a:spcAft>
            </a:pPr>
            <a:r>
              <a:rPr lang="en-US" sz="2300" dirty="0"/>
              <a:t>Brokering with immigration officials to delay deportation so a woman residing in a VAW shelter can get her documents and life in order before her deportation date</a:t>
            </a:r>
          </a:p>
          <a:p>
            <a:pPr lvl="0">
              <a:spcAft>
                <a:spcPts val="600"/>
              </a:spcAft>
            </a:pPr>
            <a:r>
              <a:rPr lang="en-US" sz="2300" dirty="0"/>
              <a:t>Not collecting information regarding clients plans when they decide to leave the shelter to go live ‘underground’</a:t>
            </a:r>
          </a:p>
          <a:p>
            <a:pPr lvl="0">
              <a:spcAft>
                <a:spcPts val="600"/>
              </a:spcAft>
            </a:pPr>
            <a:r>
              <a:rPr lang="en-US" sz="2300" dirty="0"/>
              <a:t>Limiting the length of shelter stays for women who are non-status, or who are not eligible for social housing or housing subsidies</a:t>
            </a:r>
          </a:p>
          <a:p>
            <a:pPr lvl="0">
              <a:spcAft>
                <a:spcPts val="600"/>
              </a:spcAft>
            </a:pPr>
            <a:r>
              <a:rPr lang="en-US" sz="2300" dirty="0"/>
              <a:t>Withdrawing or withholding public support for political or grassroots campaigns that criticize the state (e.g. Canadian Border Services Agency)</a:t>
            </a:r>
          </a:p>
          <a:p>
            <a:endParaRPr lang="en-US" dirty="0"/>
          </a:p>
        </p:txBody>
      </p:sp>
    </p:spTree>
    <p:extLst>
      <p:ext uri="{BB962C8B-B14F-4D97-AF65-F5344CB8AC3E}">
        <p14:creationId xmlns:p14="http://schemas.microsoft.com/office/powerpoint/2010/main" xmlns="" val="11186616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Shelter Sanctuary Status Campaign</a:t>
            </a:r>
            <a:r>
              <a:rPr lang="en-US" sz="2800" dirty="0" smtClean="0"/>
              <a:t>—</a:t>
            </a:r>
            <a:br>
              <a:rPr lang="en-US" sz="2800" dirty="0" smtClean="0"/>
            </a:br>
            <a:r>
              <a:rPr lang="en-US" sz="2800" dirty="0" smtClean="0"/>
              <a:t>A Case Study in Anti-Violence Immigrant Organizing</a:t>
            </a:r>
            <a:endParaRPr lang="en-US" sz="2400" dirty="0"/>
          </a:p>
        </p:txBody>
      </p:sp>
      <p:sp>
        <p:nvSpPr>
          <p:cNvPr id="3" name="Content Placeholder 2"/>
          <p:cNvSpPr>
            <a:spLocks noGrp="1"/>
          </p:cNvSpPr>
          <p:nvPr>
            <p:ph idx="1"/>
          </p:nvPr>
        </p:nvSpPr>
        <p:spPr>
          <a:xfrm>
            <a:off x="457200" y="1803188"/>
            <a:ext cx="8229600" cy="4673811"/>
          </a:xfrm>
        </p:spPr>
        <p:txBody>
          <a:bodyPr>
            <a:normAutofit fontScale="92500"/>
          </a:bodyPr>
          <a:lstStyle/>
          <a:p>
            <a:r>
              <a:rPr lang="en-US" dirty="0" smtClean="0"/>
              <a:t>Launched in November 2008 by No One Is Illegal Toronto, after a series of cases where women’s refugee claims on gender violence were denied</a:t>
            </a:r>
          </a:p>
          <a:p>
            <a:r>
              <a:rPr lang="en-US" dirty="0" smtClean="0"/>
              <a:t>Called for a collective stance in violence against women sector to regularize nonstatus migrants and ensure all women could access service without fear of deportation</a:t>
            </a:r>
          </a:p>
          <a:p>
            <a:r>
              <a:rPr lang="en-US" dirty="0" smtClean="0"/>
              <a:t>Activities included:</a:t>
            </a:r>
          </a:p>
          <a:p>
            <a:pPr lvl="1"/>
            <a:r>
              <a:rPr lang="en-US" dirty="0" smtClean="0"/>
              <a:t>Educational workshops for service providers on immigration and immigrant rights</a:t>
            </a:r>
          </a:p>
          <a:p>
            <a:pPr lvl="1"/>
            <a:r>
              <a:rPr lang="en-US" dirty="0" smtClean="0"/>
              <a:t>Working with organizations to develop ‘Access without fear” policies</a:t>
            </a:r>
          </a:p>
          <a:p>
            <a:pPr lvl="1"/>
            <a:r>
              <a:rPr lang="en-US" dirty="0" smtClean="0"/>
              <a:t>Organizing shelter residents and service providers to take part in direct actions and demonstrations against IRB and CBSA</a:t>
            </a:r>
          </a:p>
          <a:p>
            <a:pPr lvl="1"/>
            <a:r>
              <a:rPr lang="en-US" dirty="0" smtClean="0"/>
              <a:t>Targeted CBSA enforcement in VAW shelters</a:t>
            </a:r>
          </a:p>
          <a:p>
            <a:endParaRPr lang="en-US" dirty="0"/>
          </a:p>
        </p:txBody>
      </p:sp>
    </p:spTree>
    <p:extLst>
      <p:ext uri="{BB962C8B-B14F-4D97-AF65-F5344CB8AC3E}">
        <p14:creationId xmlns:p14="http://schemas.microsoft.com/office/powerpoint/2010/main" xmlns="" val="39897431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Responses to SSS Campaign</a:t>
            </a:r>
            <a:endParaRPr lang="en-US" dirty="0"/>
          </a:p>
        </p:txBody>
      </p:sp>
      <p:sp>
        <p:nvSpPr>
          <p:cNvPr id="3" name="Content Placeholder 2"/>
          <p:cNvSpPr>
            <a:spLocks noGrp="1"/>
          </p:cNvSpPr>
          <p:nvPr>
            <p:ph idx="1"/>
          </p:nvPr>
        </p:nvSpPr>
        <p:spPr/>
        <p:txBody>
          <a:bodyPr>
            <a:normAutofit fontScale="77500" lnSpcReduction="20000"/>
          </a:bodyPr>
          <a:lstStyle/>
          <a:p>
            <a:pPr>
              <a:spcBef>
                <a:spcPts val="1128"/>
              </a:spcBef>
              <a:spcAft>
                <a:spcPts val="600"/>
              </a:spcAft>
            </a:pPr>
            <a:r>
              <a:rPr lang="en-US" dirty="0" smtClean="0"/>
              <a:t>At launch, over 150 people marched with to protest Immigration Refugee Board offices in Toronto</a:t>
            </a:r>
          </a:p>
          <a:p>
            <a:pPr>
              <a:spcBef>
                <a:spcPts val="1128"/>
              </a:spcBef>
              <a:spcAft>
                <a:spcPts val="600"/>
              </a:spcAft>
            </a:pPr>
            <a:r>
              <a:rPr lang="en-US" dirty="0" smtClean="0"/>
              <a:t>Within first year, over 200 organizations signed on in support of the SSS campaign goals</a:t>
            </a:r>
          </a:p>
          <a:p>
            <a:pPr>
              <a:spcBef>
                <a:spcPts val="1128"/>
              </a:spcBef>
              <a:spcAft>
                <a:spcPts val="600"/>
              </a:spcAft>
            </a:pPr>
            <a:r>
              <a:rPr lang="en-US" dirty="0" smtClean="0"/>
              <a:t>Following March 8, 2009 press conference, many VAW shelters pulled back public support after a woman gave testimony to her fear of CBSA who had come to a shelter to detain her </a:t>
            </a:r>
          </a:p>
          <a:p>
            <a:pPr>
              <a:spcBef>
                <a:spcPts val="1128"/>
              </a:spcBef>
              <a:spcAft>
                <a:spcPts val="600"/>
              </a:spcAft>
            </a:pPr>
            <a:r>
              <a:rPr lang="en-US" dirty="0" smtClean="0"/>
              <a:t>Targeting local CBSA Official in the Greater Toronto Area led to a regional directive barring CBSA officers from entering women’s spaces</a:t>
            </a:r>
          </a:p>
          <a:p>
            <a:pPr>
              <a:spcBef>
                <a:spcPts val="1128"/>
              </a:spcBef>
              <a:spcAft>
                <a:spcPts val="600"/>
              </a:spcAft>
            </a:pPr>
            <a:r>
              <a:rPr lang="en-US" dirty="0" smtClean="0"/>
              <a:t>Negotiation with local CBSA led to National Policy issued Feb. 14, 2011</a:t>
            </a:r>
          </a:p>
          <a:p>
            <a:pPr lvl="1">
              <a:spcBef>
                <a:spcPts val="1128"/>
              </a:spcBef>
              <a:spcAft>
                <a:spcPts val="600"/>
              </a:spcAft>
            </a:pPr>
            <a:r>
              <a:rPr lang="en-US" sz="2300" dirty="0" smtClean="0"/>
              <a:t>Included new protections for violence against women shelters</a:t>
            </a:r>
          </a:p>
          <a:p>
            <a:pPr lvl="1">
              <a:spcBef>
                <a:spcPts val="1128"/>
              </a:spcBef>
              <a:spcAft>
                <a:spcPts val="600"/>
              </a:spcAft>
            </a:pPr>
            <a:r>
              <a:rPr lang="en-US" sz="2300" dirty="0" smtClean="0"/>
              <a:t>Asserted Federal authority to enforce deportation orders, in the name of National Security</a:t>
            </a:r>
          </a:p>
          <a:p>
            <a:pPr lvl="1">
              <a:spcBef>
                <a:spcPts val="1128"/>
              </a:spcBef>
              <a:spcAft>
                <a:spcPts val="600"/>
              </a:spcAft>
            </a:pPr>
            <a:endParaRPr lang="en-US" sz="2300" dirty="0"/>
          </a:p>
        </p:txBody>
      </p:sp>
    </p:spTree>
    <p:extLst>
      <p:ext uri="{BB962C8B-B14F-4D97-AF65-F5344CB8AC3E}">
        <p14:creationId xmlns:p14="http://schemas.microsoft.com/office/powerpoint/2010/main" xmlns="" val="16965321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VAW Response to CBSA Directive</a:t>
            </a:r>
            <a:endParaRPr lang="en-US" dirty="0"/>
          </a:p>
        </p:txBody>
      </p:sp>
      <p:sp>
        <p:nvSpPr>
          <p:cNvPr id="3" name="Content Placeholder 2"/>
          <p:cNvSpPr>
            <a:spLocks noGrp="1"/>
          </p:cNvSpPr>
          <p:nvPr>
            <p:ph idx="1"/>
          </p:nvPr>
        </p:nvSpPr>
        <p:spPr>
          <a:xfrm>
            <a:off x="457200" y="1600200"/>
            <a:ext cx="8229600" cy="4876800"/>
          </a:xfrm>
        </p:spPr>
        <p:txBody>
          <a:bodyPr>
            <a:normAutofit/>
          </a:bodyPr>
          <a:lstStyle/>
          <a:p>
            <a:pPr marL="0" indent="0">
              <a:buNone/>
            </a:pPr>
            <a:r>
              <a:rPr lang="en-US" dirty="0" smtClean="0"/>
              <a:t>“</a:t>
            </a:r>
            <a:r>
              <a:rPr lang="en-US" dirty="0"/>
              <a:t>Services that work with women and children who experience violence are dedicated to </a:t>
            </a:r>
            <a:r>
              <a:rPr lang="en-US" dirty="0" smtClean="0"/>
              <a:t>keeping women </a:t>
            </a:r>
            <a:r>
              <a:rPr lang="en-US" dirty="0"/>
              <a:t>safe from violence and maintaining their confidentiality. That is our mandate and it is </a:t>
            </a:r>
            <a:r>
              <a:rPr lang="en-US" dirty="0" smtClean="0"/>
              <a:t>the mandate </a:t>
            </a:r>
            <a:r>
              <a:rPr lang="en-US" dirty="0"/>
              <a:t>of all services that work to end violence against women. We’ll continue to follow </a:t>
            </a:r>
            <a:r>
              <a:rPr lang="en-US" dirty="0" smtClean="0"/>
              <a:t>that mandate</a:t>
            </a:r>
            <a:r>
              <a:rPr lang="en-US" dirty="0"/>
              <a:t>. If CBSA isn’t prepared to comply with the Charter of Rights and Freedoms in Canada</a:t>
            </a:r>
            <a:r>
              <a:rPr lang="en-US" dirty="0" smtClean="0"/>
              <a:t>, we </a:t>
            </a:r>
            <a:r>
              <a:rPr lang="en-US" dirty="0"/>
              <a:t>still are. Services will need to make decisions about how they can do that to protect </a:t>
            </a:r>
            <a:r>
              <a:rPr lang="en-US" dirty="0" smtClean="0"/>
              <a:t>women and </a:t>
            </a:r>
            <a:r>
              <a:rPr lang="en-US" dirty="0"/>
              <a:t>their children from violence” </a:t>
            </a:r>
            <a:endParaRPr lang="en-US" dirty="0" smtClean="0"/>
          </a:p>
          <a:p>
            <a:pPr marL="0" indent="0">
              <a:buNone/>
            </a:pPr>
            <a:endParaRPr lang="en-US" dirty="0" smtClean="0"/>
          </a:p>
          <a:p>
            <a:pPr marL="0" indent="0">
              <a:buNone/>
            </a:pPr>
            <a:r>
              <a:rPr lang="en-US" dirty="0" smtClean="0"/>
              <a:t>(Eileen Morrow of the Ontario Association of Interval and Transitional Houses, </a:t>
            </a:r>
            <a:r>
              <a:rPr lang="en-US" dirty="0"/>
              <a:t>February 14, 2011</a:t>
            </a:r>
            <a:r>
              <a:rPr lang="en-US" dirty="0" smtClean="0"/>
              <a:t>).</a:t>
            </a:r>
            <a:endParaRPr lang="en-US" dirty="0"/>
          </a:p>
        </p:txBody>
      </p:sp>
    </p:spTree>
    <p:extLst>
      <p:ext uri="{BB962C8B-B14F-4D97-AF65-F5344CB8AC3E}">
        <p14:creationId xmlns:p14="http://schemas.microsoft.com/office/powerpoint/2010/main" xmlns="" val="15842062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normAutofit/>
          </a:bodyPr>
          <a:lstStyle/>
          <a:p>
            <a:pPr eaLnBrk="1" hangingPunct="1"/>
            <a:r>
              <a:rPr lang="en-US" dirty="0"/>
              <a:t>Discussion </a:t>
            </a:r>
            <a:r>
              <a:rPr lang="en-US" dirty="0" smtClean="0"/>
              <a:t>Points</a:t>
            </a:r>
            <a:endParaRPr lang="en-US" dirty="0"/>
          </a:p>
        </p:txBody>
      </p:sp>
      <p:sp>
        <p:nvSpPr>
          <p:cNvPr id="29698" name="Rectangle 3"/>
          <p:cNvSpPr>
            <a:spLocks noGrp="1"/>
          </p:cNvSpPr>
          <p:nvPr>
            <p:ph idx="1"/>
          </p:nvPr>
        </p:nvSpPr>
        <p:spPr>
          <a:xfrm>
            <a:off x="457200" y="1524000"/>
            <a:ext cx="8229600" cy="4605338"/>
          </a:xfrm>
        </p:spPr>
        <p:txBody>
          <a:bodyPr>
            <a:normAutofit/>
          </a:bodyPr>
          <a:lstStyle/>
          <a:p>
            <a:pPr eaLnBrk="1" hangingPunct="1">
              <a:spcBef>
                <a:spcPts val="1128"/>
              </a:spcBef>
              <a:spcAft>
                <a:spcPts val="600"/>
              </a:spcAft>
            </a:pPr>
            <a:r>
              <a:rPr lang="en-US" sz="2200" dirty="0" smtClean="0"/>
              <a:t>Who </a:t>
            </a:r>
            <a:r>
              <a:rPr lang="en-US" sz="2200" dirty="0"/>
              <a:t>gets protected </a:t>
            </a:r>
            <a:r>
              <a:rPr lang="en-US" sz="2200" dirty="0" smtClean="0"/>
              <a:t>by </a:t>
            </a:r>
            <a:r>
              <a:rPr lang="ja-JP" altLang="en-US" sz="2200" dirty="0"/>
              <a:t>“</a:t>
            </a:r>
            <a:r>
              <a:rPr lang="en-US" altLang="ja-JP" sz="2200" dirty="0"/>
              <a:t>Don</a:t>
            </a:r>
            <a:r>
              <a:rPr lang="ja-JP" altLang="en-US" sz="2200" dirty="0"/>
              <a:t>’</a:t>
            </a:r>
            <a:r>
              <a:rPr lang="en-US" altLang="ja-JP" sz="2200" dirty="0"/>
              <a:t>t Ask Don</a:t>
            </a:r>
            <a:r>
              <a:rPr lang="ja-JP" altLang="en-US" sz="2200" dirty="0"/>
              <a:t>’</a:t>
            </a:r>
            <a:r>
              <a:rPr lang="en-US" altLang="ja-JP" sz="2200" dirty="0"/>
              <a:t>t Tell</a:t>
            </a:r>
            <a:r>
              <a:rPr lang="ja-JP" altLang="en-US" sz="2200" dirty="0"/>
              <a:t>”</a:t>
            </a:r>
            <a:r>
              <a:rPr lang="en-US" altLang="ja-JP" sz="2200" dirty="0"/>
              <a:t> </a:t>
            </a:r>
            <a:r>
              <a:rPr lang="en-US" altLang="ja-JP" sz="2200" dirty="0" smtClean="0"/>
              <a:t>policies?</a:t>
            </a:r>
          </a:p>
          <a:p>
            <a:pPr eaLnBrk="1" hangingPunct="1">
              <a:spcBef>
                <a:spcPts val="1128"/>
              </a:spcBef>
              <a:spcAft>
                <a:spcPts val="600"/>
              </a:spcAft>
            </a:pPr>
            <a:r>
              <a:rPr lang="en-US" altLang="ja-JP" sz="2200" dirty="0" smtClean="0"/>
              <a:t>Movement towards “Access without Fear”</a:t>
            </a:r>
            <a:endParaRPr lang="en-US" altLang="ja-JP" sz="2200" dirty="0"/>
          </a:p>
          <a:p>
            <a:pPr eaLnBrk="1" hangingPunct="1">
              <a:spcBef>
                <a:spcPts val="1128"/>
              </a:spcBef>
              <a:spcAft>
                <a:spcPts val="600"/>
              </a:spcAft>
            </a:pPr>
            <a:r>
              <a:rPr lang="en-US" sz="2200" dirty="0"/>
              <a:t>What fuels fear of immigration politics within VAW sector?</a:t>
            </a:r>
          </a:p>
          <a:p>
            <a:pPr lvl="1">
              <a:spcBef>
                <a:spcPts val="1128"/>
              </a:spcBef>
              <a:spcAft>
                <a:spcPts val="600"/>
              </a:spcAft>
            </a:pPr>
            <a:r>
              <a:rPr lang="en-US" sz="2100" dirty="0"/>
              <a:t>Depoliticization of VAW sector in general; </a:t>
            </a:r>
          </a:p>
          <a:p>
            <a:pPr lvl="1">
              <a:spcBef>
                <a:spcPts val="1128"/>
              </a:spcBef>
              <a:spcAft>
                <a:spcPts val="600"/>
              </a:spcAft>
            </a:pPr>
            <a:r>
              <a:rPr lang="en-US" sz="2100" dirty="0"/>
              <a:t>Racism in the politics of agenda setting; </a:t>
            </a:r>
            <a:r>
              <a:rPr lang="en-US" sz="2100" dirty="0" smtClean="0"/>
              <a:t>What </a:t>
            </a:r>
            <a:r>
              <a:rPr lang="en-US" sz="2100" dirty="0"/>
              <a:t>forms of violence are ‘seen’ as justifying shelter </a:t>
            </a:r>
            <a:r>
              <a:rPr lang="en-US" sz="2100" dirty="0" smtClean="0"/>
              <a:t>use?</a:t>
            </a:r>
            <a:endParaRPr lang="en-US" sz="2100" dirty="0"/>
          </a:p>
          <a:p>
            <a:pPr lvl="1" eaLnBrk="1" hangingPunct="1">
              <a:spcBef>
                <a:spcPts val="1128"/>
              </a:spcBef>
              <a:spcAft>
                <a:spcPts val="600"/>
              </a:spcAft>
            </a:pPr>
            <a:r>
              <a:rPr lang="en-US" sz="2100" dirty="0" smtClean="0"/>
              <a:t>Fear </a:t>
            </a:r>
            <a:r>
              <a:rPr lang="en-US" sz="2100" dirty="0"/>
              <a:t>of losing </a:t>
            </a:r>
            <a:r>
              <a:rPr lang="en-US" sz="2100" dirty="0" smtClean="0"/>
              <a:t>funding; </a:t>
            </a:r>
            <a:r>
              <a:rPr lang="en-US" sz="2100" dirty="0"/>
              <a:t>Funding as a form of surveillance</a:t>
            </a:r>
          </a:p>
          <a:p>
            <a:pPr lvl="1" eaLnBrk="1" hangingPunct="1">
              <a:spcBef>
                <a:spcPts val="1128"/>
              </a:spcBef>
              <a:spcAft>
                <a:spcPts val="600"/>
              </a:spcAft>
            </a:pPr>
            <a:r>
              <a:rPr lang="en-US" sz="2100" dirty="0" smtClean="0"/>
              <a:t>Paradox of state power; Abdication </a:t>
            </a:r>
            <a:r>
              <a:rPr lang="en-US" sz="2100" dirty="0"/>
              <a:t>of power </a:t>
            </a:r>
            <a:r>
              <a:rPr lang="en-US" sz="2100" dirty="0" smtClean="0"/>
              <a:t>to determine whom we should serve</a:t>
            </a:r>
            <a:endParaRPr lang="en-US" sz="2100" dirty="0"/>
          </a:p>
        </p:txBody>
      </p:sp>
    </p:spTree>
    <p:extLst>
      <p:ext uri="{BB962C8B-B14F-4D97-AF65-F5344CB8AC3E}">
        <p14:creationId xmlns:p14="http://schemas.microsoft.com/office/powerpoint/2010/main" xmlns="" val="9503777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Funding Support:</a:t>
            </a:r>
          </a:p>
          <a:p>
            <a:pPr marL="457200" lvl="2"/>
            <a:r>
              <a:rPr lang="en-US"/>
              <a:t>CERIS—Ontario Metropolis Center </a:t>
            </a:r>
            <a:r>
              <a:rPr lang="en-US" smtClean="0"/>
              <a:t>Funding</a:t>
            </a:r>
            <a:endParaRPr lang="en-US" dirty="0" smtClean="0"/>
          </a:p>
          <a:p>
            <a:r>
              <a:rPr lang="en-US" dirty="0" smtClean="0"/>
              <a:t>Supporting Organizations:</a:t>
            </a:r>
          </a:p>
          <a:p>
            <a:pPr lvl="1"/>
            <a:r>
              <a:rPr lang="en-US" dirty="0" smtClean="0"/>
              <a:t>Women Abuse Council of Toronto</a:t>
            </a:r>
          </a:p>
          <a:p>
            <a:pPr lvl="1"/>
            <a:r>
              <a:rPr lang="en-US" dirty="0" err="1" smtClean="0"/>
              <a:t>Sistering</a:t>
            </a:r>
            <a:endParaRPr lang="en-US" dirty="0" smtClean="0"/>
          </a:p>
          <a:p>
            <a:pPr lvl="1"/>
            <a:r>
              <a:rPr lang="en-US" dirty="0" smtClean="0"/>
              <a:t>Women’s Health in Women’s Hands Community Health Centre</a:t>
            </a:r>
          </a:p>
          <a:p>
            <a:pPr lvl="1"/>
            <a:r>
              <a:rPr lang="en-US" dirty="0" smtClean="0"/>
              <a:t>Toronto Rape Crisis Centre</a:t>
            </a:r>
          </a:p>
          <a:p>
            <a:pPr lvl="1"/>
            <a:r>
              <a:rPr lang="en-US" dirty="0" smtClean="0"/>
              <a:t>Ontario Association for Transitional and Interval Housing</a:t>
            </a:r>
          </a:p>
          <a:p>
            <a:pPr lvl="1"/>
            <a:r>
              <a:rPr lang="en-US" dirty="0" smtClean="0"/>
              <a:t>South Asian Legal Clinic of Ontario</a:t>
            </a:r>
          </a:p>
          <a:p>
            <a:r>
              <a:rPr lang="en-US" dirty="0" smtClean="0"/>
              <a:t>Graduate and Community Research Assistants</a:t>
            </a:r>
          </a:p>
          <a:p>
            <a:pPr lvl="1"/>
            <a:r>
              <a:rPr lang="en-US" dirty="0" smtClean="0"/>
              <a:t>Tracy Smith-Carrier</a:t>
            </a:r>
          </a:p>
          <a:p>
            <a:pPr lvl="1"/>
            <a:r>
              <a:rPr lang="en-US" dirty="0" smtClean="0"/>
              <a:t>Daphne </a:t>
            </a:r>
            <a:r>
              <a:rPr lang="en-US" dirty="0" err="1" smtClean="0"/>
              <a:t>Jeyepal</a:t>
            </a:r>
            <a:endParaRPr lang="en-US" dirty="0" smtClean="0"/>
          </a:p>
          <a:p>
            <a:pPr lvl="1"/>
            <a:r>
              <a:rPr lang="en-US" dirty="0" smtClean="0"/>
              <a:t>Helen </a:t>
            </a:r>
            <a:r>
              <a:rPr lang="en-US" dirty="0" err="1" smtClean="0"/>
              <a:t>Waigumo</a:t>
            </a:r>
            <a:r>
              <a:rPr lang="en-US" dirty="0" smtClean="0"/>
              <a:t> </a:t>
            </a:r>
            <a:r>
              <a:rPr lang="en-US" dirty="0" err="1" smtClean="0"/>
              <a:t>Gateri</a:t>
            </a:r>
            <a:endParaRPr lang="en-US" dirty="0" smtClean="0"/>
          </a:p>
          <a:p>
            <a:pPr lvl="1"/>
            <a:r>
              <a:rPr lang="en-US" dirty="0" smtClean="0"/>
              <a:t>Isabel Garcia</a:t>
            </a:r>
          </a:p>
          <a:p>
            <a:pPr lvl="1"/>
            <a:endParaRPr lang="en-US" dirty="0"/>
          </a:p>
        </p:txBody>
      </p:sp>
    </p:spTree>
    <p:extLst>
      <p:ext uri="{BB962C8B-B14F-4D97-AF65-F5344CB8AC3E}">
        <p14:creationId xmlns:p14="http://schemas.microsoft.com/office/powerpoint/2010/main" xmlns="" val="900226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dirty="0"/>
              <a:t>Take </a:t>
            </a:r>
            <a:r>
              <a:rPr lang="en-US" dirty="0" smtClean="0"/>
              <a:t>Action for Immigrant Rights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Contact your MP &amp; Jason Kenney</a:t>
            </a:r>
          </a:p>
          <a:p>
            <a:pPr lvl="1"/>
            <a:r>
              <a:rPr lang="en-US" sz="2400" dirty="0" smtClean="0"/>
              <a:t>Proposed two year conditional permanent resident status for sponsored spouses See Canadian Council of Refugees Statement on Proposal. For more info: </a:t>
            </a:r>
            <a:r>
              <a:rPr lang="en-US" sz="2400" u="sng" dirty="0">
                <a:hlinkClick r:id="rId2"/>
              </a:rPr>
              <a:t>http://ccrweb.ca/en/conditional-permanent-</a:t>
            </a:r>
            <a:r>
              <a:rPr lang="en-US" sz="2400" u="sng" dirty="0" smtClean="0">
                <a:hlinkClick r:id="rId2"/>
              </a:rPr>
              <a:t>residence</a:t>
            </a:r>
            <a:r>
              <a:rPr lang="en-US" sz="2400" u="sng" dirty="0" smtClean="0"/>
              <a:t> </a:t>
            </a:r>
          </a:p>
          <a:p>
            <a:pPr lvl="1"/>
            <a:endParaRPr lang="en-US" sz="2400" dirty="0" smtClean="0"/>
          </a:p>
          <a:p>
            <a:pPr lvl="1"/>
            <a:r>
              <a:rPr lang="en-US" sz="2400" dirty="0" smtClean="0"/>
              <a:t>Bill C-4 proposed changes to refugee determination, creating two tiers of refugees in Canada (in the name of smuggling enforcement). See No One is Illegal for more info:</a:t>
            </a:r>
            <a:r>
              <a:rPr lang="en-US" sz="2400" u="sng" dirty="0" smtClean="0"/>
              <a:t> </a:t>
            </a:r>
            <a:r>
              <a:rPr lang="en-US" sz="2400" u="sng" dirty="0">
                <a:hlinkClick r:id="rId3"/>
              </a:rPr>
              <a:t>http://noii-van.resist.ca/?p=</a:t>
            </a:r>
            <a:r>
              <a:rPr lang="en-US" sz="2400" u="sng" dirty="0" smtClean="0">
                <a:hlinkClick r:id="rId3"/>
              </a:rPr>
              <a:t>4303</a:t>
            </a:r>
            <a:r>
              <a:rPr lang="en-US" sz="2400" u="sng" dirty="0" smtClean="0"/>
              <a:t> </a:t>
            </a:r>
            <a:endParaRPr lang="en-US" sz="2400" dirty="0" smtClean="0"/>
          </a:p>
          <a:p>
            <a:pPr lvl="1"/>
            <a:r>
              <a:rPr lang="en-US" sz="2400" u="sng" dirty="0">
                <a:hlinkClick r:id="rId4"/>
              </a:rPr>
              <a:t>http://toronto.nooneisillegal.org/node/616</a:t>
            </a:r>
            <a:endParaRPr lang="en-US" sz="2400" dirty="0" smtClean="0"/>
          </a:p>
          <a:p>
            <a:pPr marL="274320" lvl="1" indent="0">
              <a:buNone/>
            </a:pPr>
            <a:endParaRPr lang="en-US" dirty="0"/>
          </a:p>
        </p:txBody>
      </p:sp>
    </p:spTree>
    <p:extLst>
      <p:ext uri="{BB962C8B-B14F-4D97-AF65-F5344CB8AC3E}">
        <p14:creationId xmlns:p14="http://schemas.microsoft.com/office/powerpoint/2010/main" xmlns="" val="19885911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CA" sz="1800" dirty="0" smtClean="0"/>
              <a:t>Battered </a:t>
            </a:r>
            <a:r>
              <a:rPr lang="en-CA" sz="1800" dirty="0"/>
              <a:t>Women’s Support Services.  (2010).  Toolkit for lawyers.  Best practices in working with battered immigrant women.  A BWSS Toolkit.</a:t>
            </a:r>
            <a:endParaRPr lang="en-US" sz="1800" dirty="0"/>
          </a:p>
          <a:p>
            <a:r>
              <a:rPr lang="en-US" sz="1800" dirty="0"/>
              <a:t>Goldring, Luin, Carolina Bernstein, and Judith Bernhard. 2010. “Institutionalizing Precarious Migratory Status in Canada,” </a:t>
            </a:r>
            <a:r>
              <a:rPr lang="en-US" sz="1800" i="1" dirty="0"/>
              <a:t>Citizenship Studies</a:t>
            </a:r>
            <a:r>
              <a:rPr lang="en-US" sz="1800" dirty="0"/>
              <a:t> 13 (3): 239-265</a:t>
            </a:r>
            <a:r>
              <a:rPr lang="en-US" sz="1800" dirty="0" smtClean="0"/>
              <a:t>.</a:t>
            </a:r>
          </a:p>
          <a:p>
            <a:r>
              <a:rPr lang="en-CA" sz="1800" dirty="0" smtClean="0"/>
              <a:t>MacLeod</a:t>
            </a:r>
            <a:r>
              <a:rPr lang="en-CA" sz="1800" dirty="0"/>
              <a:t>, L., and M. Shin.  (1990).  Isolated, afraid and forgotten: The service delivery needs and realities of immigrant and refugee women who are battered.  Health Canada: National Clearinghouse on Family Violence Health and Welfare Canada</a:t>
            </a:r>
            <a:r>
              <a:rPr lang="en-CA" sz="1800" dirty="0" smtClean="0"/>
              <a:t>.</a:t>
            </a:r>
          </a:p>
          <a:p>
            <a:r>
              <a:rPr lang="en-CA" sz="1800" dirty="0"/>
              <a:t>Mosher, J,  (2009).  The complicity of the state in the intimate abuse of immigrant women. In Racialized Migrant Women in Canada.  Essays on Health, Violence and Equity.  Vijay Agnew (ed.) University of Toronto Press.  41-69</a:t>
            </a:r>
            <a:r>
              <a:rPr lang="en-CA" sz="1800" dirty="0" smtClean="0"/>
              <a:t>.</a:t>
            </a:r>
          </a:p>
          <a:p>
            <a:r>
              <a:rPr lang="en-US" sz="1800" dirty="0"/>
              <a:t>Smith, Ekuwa. 2004.</a:t>
            </a:r>
            <a:r>
              <a:rPr lang="en-US" sz="1800" i="1" dirty="0"/>
              <a:t> Nowhere to Turn? Responding to Partner Violence Against Immigrant and Visible Minority Women</a:t>
            </a:r>
            <a:r>
              <a:rPr lang="en-US" sz="1800" dirty="0"/>
              <a:t>. Ottawa, ON: Canadian Council of Social Development.</a:t>
            </a:r>
          </a:p>
          <a:p>
            <a:endParaRPr lang="en-US" sz="1800" dirty="0"/>
          </a:p>
          <a:p>
            <a:endParaRPr lang="en-US" sz="1800" dirty="0"/>
          </a:p>
          <a:p>
            <a:endParaRPr lang="en-US" sz="1800" dirty="0"/>
          </a:p>
        </p:txBody>
      </p:sp>
    </p:spTree>
    <p:extLst>
      <p:ext uri="{BB962C8B-B14F-4D97-AF65-F5344CB8AC3E}">
        <p14:creationId xmlns:p14="http://schemas.microsoft.com/office/powerpoint/2010/main" xmlns="" val="10051389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Supporting Immigrant &amp; Refugee Women</a:t>
            </a:r>
            <a:endParaRPr lang="en-US" dirty="0"/>
          </a:p>
        </p:txBody>
      </p:sp>
      <p:sp>
        <p:nvSpPr>
          <p:cNvPr id="3" name="Content Placeholder 2"/>
          <p:cNvSpPr>
            <a:spLocks noGrp="1"/>
          </p:cNvSpPr>
          <p:nvPr>
            <p:ph idx="1"/>
          </p:nvPr>
        </p:nvSpPr>
        <p:spPr>
          <a:xfrm>
            <a:off x="457200" y="1523999"/>
            <a:ext cx="8229600" cy="5030203"/>
          </a:xfrm>
        </p:spPr>
        <p:txBody>
          <a:bodyPr>
            <a:normAutofit fontScale="70000" lnSpcReduction="20000"/>
          </a:bodyPr>
          <a:lstStyle/>
          <a:p>
            <a:r>
              <a:rPr lang="en-US" sz="2800" dirty="0" smtClean="0"/>
              <a:t>Identified Barriers </a:t>
            </a:r>
            <a:r>
              <a:rPr lang="en-US" sz="1600" dirty="0" smtClean="0"/>
              <a:t> </a:t>
            </a:r>
            <a:r>
              <a:rPr lang="en-CA" sz="2000" dirty="0" smtClean="0"/>
              <a:t>(</a:t>
            </a:r>
            <a:r>
              <a:rPr lang="en-CA" sz="2000" dirty="0"/>
              <a:t>MacLeod &amp; Shin, 1993; Jiwani, 2001; Mosher, </a:t>
            </a:r>
            <a:r>
              <a:rPr lang="en-CA" sz="2000" dirty="0" smtClean="0"/>
              <a:t>2004)</a:t>
            </a:r>
            <a:r>
              <a:rPr lang="en-US" sz="2300" dirty="0" smtClean="0"/>
              <a:t>:</a:t>
            </a:r>
          </a:p>
          <a:p>
            <a:endParaRPr lang="en-US" sz="1500" dirty="0" smtClean="0"/>
          </a:p>
          <a:p>
            <a:pPr lvl="1"/>
            <a:r>
              <a:rPr lang="en-US" sz="2400" dirty="0"/>
              <a:t>Language barriers</a:t>
            </a:r>
          </a:p>
          <a:p>
            <a:pPr lvl="1"/>
            <a:r>
              <a:rPr lang="en-US" sz="2400" dirty="0"/>
              <a:t>Economic insecurity; Dependence on abusers</a:t>
            </a:r>
          </a:p>
          <a:p>
            <a:pPr lvl="1"/>
            <a:r>
              <a:rPr lang="en-US" sz="2400" dirty="0"/>
              <a:t>Isolation</a:t>
            </a:r>
          </a:p>
          <a:p>
            <a:pPr lvl="1"/>
            <a:r>
              <a:rPr lang="en-US" sz="2400" dirty="0"/>
              <a:t>Impact of migration and fear of policy and immigration officials</a:t>
            </a:r>
          </a:p>
          <a:p>
            <a:pPr lvl="1"/>
            <a:r>
              <a:rPr lang="en-US" sz="2400" dirty="0"/>
              <a:t>Pressures of multiple family </a:t>
            </a:r>
            <a:r>
              <a:rPr lang="en-US" sz="2400" dirty="0" smtClean="0"/>
              <a:t>roles</a:t>
            </a:r>
          </a:p>
          <a:p>
            <a:pPr lvl="1"/>
            <a:r>
              <a:rPr lang="en-US" sz="2400" dirty="0" smtClean="0"/>
              <a:t>Racism and Cultural Imperialism</a:t>
            </a:r>
          </a:p>
          <a:p>
            <a:pPr lvl="1"/>
            <a:endParaRPr lang="en-US" dirty="0" smtClean="0"/>
          </a:p>
          <a:p>
            <a:r>
              <a:rPr lang="en-US" sz="2800" dirty="0" smtClean="0"/>
              <a:t>Support Strategies </a:t>
            </a:r>
            <a:r>
              <a:rPr lang="en-US" sz="2000" dirty="0" smtClean="0"/>
              <a:t>(Battered Women’s Support Services, 2010; Smith &amp; Mirza-Beg, 2003):</a:t>
            </a:r>
          </a:p>
          <a:p>
            <a:endParaRPr lang="en-US" sz="2300" dirty="0" smtClean="0"/>
          </a:p>
          <a:p>
            <a:pPr lvl="1"/>
            <a:r>
              <a:rPr lang="en-US" sz="2400" dirty="0" smtClean="0"/>
              <a:t>Advocating for women’s immigration options, depending on their specific immigration status</a:t>
            </a:r>
          </a:p>
          <a:p>
            <a:pPr lvl="1"/>
            <a:r>
              <a:rPr lang="en-US" sz="2400" dirty="0" smtClean="0"/>
              <a:t>Greater “cultural competency” in the justice system and in agencies that delivery services</a:t>
            </a:r>
          </a:p>
          <a:p>
            <a:pPr lvl="1"/>
            <a:r>
              <a:rPr lang="en-US" sz="2400" dirty="0" smtClean="0"/>
              <a:t>Culturally appropriate education materials on violence against women to be used with ethno-cultural groups</a:t>
            </a:r>
          </a:p>
          <a:p>
            <a:pPr lvl="1"/>
            <a:r>
              <a:rPr lang="en-US" sz="2400" dirty="0" smtClean="0"/>
              <a:t>Networks and partnership to address the VAW in immigrant and visible minority communities</a:t>
            </a:r>
          </a:p>
          <a:p>
            <a:pPr lvl="1"/>
            <a:endParaRPr lang="en-US" dirty="0" smtClean="0"/>
          </a:p>
          <a:p>
            <a:pPr lvl="1"/>
            <a:endParaRPr lang="en-US" dirty="0"/>
          </a:p>
        </p:txBody>
      </p:sp>
    </p:spTree>
    <p:extLst>
      <p:ext uri="{BB962C8B-B14F-4D97-AF65-F5344CB8AC3E}">
        <p14:creationId xmlns:p14="http://schemas.microsoft.com/office/powerpoint/2010/main" xmlns="" val="316670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p:txBody>
          <a:bodyPr>
            <a:normAutofit/>
          </a:bodyPr>
          <a:lstStyle/>
          <a:p>
            <a:pPr eaLnBrk="1" hangingPunct="1"/>
            <a:r>
              <a:rPr lang="en-US" dirty="0">
                <a:latin typeface="Bookman Old Style" charset="0"/>
              </a:rPr>
              <a:t>Canadian </a:t>
            </a:r>
            <a:r>
              <a:rPr lang="en-US" dirty="0" smtClean="0">
                <a:latin typeface="Bookman Old Style" charset="0"/>
              </a:rPr>
              <a:t>Immigration</a:t>
            </a:r>
            <a:endParaRPr lang="en-US" dirty="0">
              <a:latin typeface="Bookman Old Style" charset="0"/>
            </a:endParaRPr>
          </a:p>
        </p:txBody>
      </p:sp>
      <p:sp>
        <p:nvSpPr>
          <p:cNvPr id="19458" name="Rectangle 3"/>
          <p:cNvSpPr>
            <a:spLocks noGrp="1"/>
          </p:cNvSpPr>
          <p:nvPr>
            <p:ph idx="1"/>
          </p:nvPr>
        </p:nvSpPr>
        <p:spPr>
          <a:xfrm>
            <a:off x="457200" y="1646389"/>
            <a:ext cx="8229600" cy="4679985"/>
          </a:xfrm>
        </p:spPr>
        <p:txBody>
          <a:bodyPr>
            <a:normAutofit/>
          </a:bodyPr>
          <a:lstStyle/>
          <a:p>
            <a:pPr eaLnBrk="1" hangingPunct="1">
              <a:lnSpc>
                <a:spcPct val="90000"/>
              </a:lnSpc>
              <a:spcBef>
                <a:spcPts val="1104"/>
              </a:spcBef>
              <a:spcAft>
                <a:spcPts val="600"/>
              </a:spcAft>
            </a:pPr>
            <a:r>
              <a:rPr lang="en-US" dirty="0" smtClean="0">
                <a:latin typeface="Gill Sans MT" charset="0"/>
              </a:rPr>
              <a:t>Three Primary Channels for Immigration</a:t>
            </a:r>
          </a:p>
          <a:p>
            <a:pPr lvl="1">
              <a:lnSpc>
                <a:spcPct val="90000"/>
              </a:lnSpc>
              <a:spcBef>
                <a:spcPts val="1104"/>
              </a:spcBef>
              <a:spcAft>
                <a:spcPts val="600"/>
              </a:spcAft>
            </a:pPr>
            <a:r>
              <a:rPr lang="en-US" sz="2200" dirty="0" smtClean="0">
                <a:latin typeface="Gill Sans MT" charset="0"/>
              </a:rPr>
              <a:t>Permanent Resident Sponsorship for </a:t>
            </a:r>
            <a:r>
              <a:rPr lang="en-US" sz="2200" dirty="0">
                <a:latin typeface="Gill Sans MT" charset="0"/>
              </a:rPr>
              <a:t>F</a:t>
            </a:r>
            <a:r>
              <a:rPr lang="en-US" sz="2200" dirty="0" smtClean="0">
                <a:latin typeface="Gill Sans MT" charset="0"/>
              </a:rPr>
              <a:t>amily Reunification (</a:t>
            </a:r>
            <a:r>
              <a:rPr lang="en-US" sz="2200" dirty="0">
                <a:latin typeface="Gill Sans MT" charset="0"/>
              </a:rPr>
              <a:t>spouses, dependent </a:t>
            </a:r>
            <a:r>
              <a:rPr lang="en-US" sz="2200" dirty="0" smtClean="0">
                <a:latin typeface="Gill Sans MT" charset="0"/>
              </a:rPr>
              <a:t>children, parents, grandparents) </a:t>
            </a:r>
          </a:p>
          <a:p>
            <a:pPr lvl="1">
              <a:lnSpc>
                <a:spcPct val="90000"/>
              </a:lnSpc>
              <a:spcBef>
                <a:spcPts val="1104"/>
              </a:spcBef>
              <a:spcAft>
                <a:spcPts val="600"/>
              </a:spcAft>
            </a:pPr>
            <a:r>
              <a:rPr lang="en-US" sz="2200" dirty="0" smtClean="0">
                <a:latin typeface="Gill Sans MT" charset="0"/>
              </a:rPr>
              <a:t>Permanent Resident Application for Skilled </a:t>
            </a:r>
            <a:r>
              <a:rPr lang="en-US" sz="2200" dirty="0">
                <a:latin typeface="Gill Sans MT" charset="0"/>
              </a:rPr>
              <a:t>W</a:t>
            </a:r>
            <a:r>
              <a:rPr lang="en-US" sz="2200" dirty="0" smtClean="0">
                <a:latin typeface="Gill Sans MT" charset="0"/>
              </a:rPr>
              <a:t>orkers for Nation-Building– To fuel economy and maintain labour supply</a:t>
            </a:r>
          </a:p>
          <a:p>
            <a:pPr lvl="1">
              <a:lnSpc>
                <a:spcPct val="90000"/>
              </a:lnSpc>
              <a:spcBef>
                <a:spcPts val="1104"/>
              </a:spcBef>
              <a:spcAft>
                <a:spcPts val="600"/>
              </a:spcAft>
            </a:pPr>
            <a:r>
              <a:rPr lang="en-US" sz="2200" dirty="0" smtClean="0">
                <a:latin typeface="Gill Sans MT" charset="0"/>
              </a:rPr>
              <a:t>International and Domestic Humanitarian Obligations</a:t>
            </a:r>
          </a:p>
          <a:p>
            <a:pPr lvl="2">
              <a:lnSpc>
                <a:spcPct val="90000"/>
              </a:lnSpc>
              <a:spcBef>
                <a:spcPts val="1104"/>
              </a:spcBef>
              <a:spcAft>
                <a:spcPts val="600"/>
              </a:spcAft>
            </a:pPr>
            <a:r>
              <a:rPr lang="en-US" dirty="0" smtClean="0">
                <a:latin typeface="Gill Sans MT" charset="0"/>
              </a:rPr>
              <a:t>Convention Refugees:  </a:t>
            </a:r>
            <a:r>
              <a:rPr lang="en-US" dirty="0">
                <a:latin typeface="Gill Sans MT" charset="0"/>
              </a:rPr>
              <a:t>I</a:t>
            </a:r>
            <a:r>
              <a:rPr lang="en-US" dirty="0" smtClean="0">
                <a:latin typeface="Gill Sans MT" charset="0"/>
              </a:rPr>
              <a:t>n-Country and from Abroad</a:t>
            </a:r>
          </a:p>
          <a:p>
            <a:pPr lvl="2">
              <a:lnSpc>
                <a:spcPct val="90000"/>
              </a:lnSpc>
            </a:pPr>
            <a:r>
              <a:rPr lang="en-US" dirty="0" smtClean="0">
                <a:latin typeface="Gill Sans MT" charset="0"/>
              </a:rPr>
              <a:t>Permanent Residence Application on Humanitarian </a:t>
            </a:r>
            <a:r>
              <a:rPr lang="en-US" dirty="0">
                <a:latin typeface="Gill Sans MT" charset="0"/>
              </a:rPr>
              <a:t>and Compassionate </a:t>
            </a:r>
            <a:r>
              <a:rPr lang="en-US" dirty="0" smtClean="0">
                <a:latin typeface="Gill Sans MT" charset="0"/>
              </a:rPr>
              <a:t>Grounds</a:t>
            </a:r>
            <a:endParaRPr lang="en-US" dirty="0">
              <a:latin typeface="Gill Sans MT" charset="0"/>
            </a:endParaRPr>
          </a:p>
          <a:p>
            <a:pPr eaLnBrk="1" hangingPunct="1">
              <a:lnSpc>
                <a:spcPct val="90000"/>
              </a:lnSpc>
            </a:pPr>
            <a:r>
              <a:rPr lang="en-US" dirty="0" smtClean="0">
                <a:latin typeface="Gill Sans MT" charset="0"/>
              </a:rPr>
              <a:t>Growth in Temporary Residents</a:t>
            </a:r>
          </a:p>
          <a:p>
            <a:pPr lvl="1">
              <a:lnSpc>
                <a:spcPct val="90000"/>
              </a:lnSpc>
            </a:pPr>
            <a:r>
              <a:rPr lang="en-US" dirty="0" smtClean="0">
                <a:latin typeface="Gill Sans MT" charset="0"/>
              </a:rPr>
              <a:t>Students, Business Travelers, Foreign Workers, Refugee Claimants, and visitors</a:t>
            </a:r>
            <a:endParaRPr lang="en-US" dirty="0">
              <a:latin typeface="Gill Sans MT" charset="0"/>
            </a:endParaRPr>
          </a:p>
          <a:p>
            <a:pPr lvl="1" eaLnBrk="1" hangingPunct="1">
              <a:lnSpc>
                <a:spcPct val="90000"/>
              </a:lnSpc>
            </a:pPr>
            <a:endParaRPr lang="en-US" sz="2100" dirty="0">
              <a:latin typeface="Gill Sans MT" charset="0"/>
            </a:endParaRPr>
          </a:p>
        </p:txBody>
      </p:sp>
    </p:spTree>
    <p:extLst>
      <p:ext uri="{BB962C8B-B14F-4D97-AF65-F5344CB8AC3E}">
        <p14:creationId xmlns:p14="http://schemas.microsoft.com/office/powerpoint/2010/main" xmlns="" val="270746321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515" y="533400"/>
            <a:ext cx="8509012" cy="990600"/>
          </a:xfrm>
        </p:spPr>
        <p:txBody>
          <a:bodyPr>
            <a:normAutofit fontScale="90000"/>
          </a:bodyPr>
          <a:lstStyle/>
          <a:p>
            <a:r>
              <a:rPr lang="en-US" dirty="0" smtClean="0"/>
              <a:t>2008 Snapshot: Permanent vs. Temporary</a:t>
            </a:r>
            <a:endParaRPr lang="en-US"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77500548"/>
              </p:ext>
            </p:extLst>
          </p:nvPr>
        </p:nvGraphicFramePr>
        <p:xfrm>
          <a:off x="439560" y="1990765"/>
          <a:ext cx="4038600" cy="2906270"/>
        </p:xfrm>
        <a:graphic>
          <a:graphicData uri="http://schemas.openxmlformats.org/drawingml/2006/table">
            <a:tbl>
              <a:tblPr firstRow="1" bandRow="1">
                <a:tableStyleId>{5C22544A-7EE6-4342-B048-85BDC9FD1C3A}</a:tableStyleId>
              </a:tblPr>
              <a:tblGrid>
                <a:gridCol w="2288354"/>
                <a:gridCol w="1222858"/>
                <a:gridCol w="527388"/>
              </a:tblGrid>
              <a:tr h="453238">
                <a:tc>
                  <a:txBody>
                    <a:bodyPr/>
                    <a:lstStyle/>
                    <a:p>
                      <a:pPr algn="ctr"/>
                      <a:r>
                        <a:rPr lang="en-US" dirty="0" smtClean="0"/>
                        <a:t>Category</a:t>
                      </a:r>
                      <a:endParaRPr lang="en-US" dirty="0"/>
                    </a:p>
                  </a:txBody>
                  <a:tcPr/>
                </a:tc>
                <a:tc>
                  <a:txBody>
                    <a:bodyPr/>
                    <a:lstStyle/>
                    <a:p>
                      <a:pPr algn="ctr"/>
                      <a:r>
                        <a:rPr lang="en-US" dirty="0" smtClean="0"/>
                        <a:t>Number</a:t>
                      </a:r>
                      <a:endParaRPr lang="en-US" dirty="0"/>
                    </a:p>
                  </a:txBody>
                  <a:tcPr/>
                </a:tc>
                <a:tc>
                  <a:txBody>
                    <a:bodyPr/>
                    <a:lstStyle/>
                    <a:p>
                      <a:pPr algn="ctr"/>
                      <a:r>
                        <a:rPr lang="en-US" dirty="0" smtClean="0"/>
                        <a:t>%</a:t>
                      </a:r>
                      <a:endParaRPr lang="en-US" dirty="0"/>
                    </a:p>
                  </a:txBody>
                  <a:tcPr/>
                </a:tc>
              </a:tr>
              <a:tr h="453238">
                <a:tc>
                  <a:txBody>
                    <a:bodyPr/>
                    <a:lstStyle/>
                    <a:p>
                      <a:r>
                        <a:rPr lang="en-US" dirty="0" smtClean="0"/>
                        <a:t>Family Class</a:t>
                      </a:r>
                      <a:endParaRPr lang="en-US" dirty="0"/>
                    </a:p>
                  </a:txBody>
                  <a:tcPr/>
                </a:tc>
                <a:tc>
                  <a:txBody>
                    <a:bodyPr/>
                    <a:lstStyle/>
                    <a:p>
                      <a:pPr algn="r"/>
                      <a:r>
                        <a:rPr lang="en-US" dirty="0" smtClean="0"/>
                        <a:t>65,567</a:t>
                      </a:r>
                      <a:endParaRPr lang="en-US" dirty="0"/>
                    </a:p>
                  </a:txBody>
                  <a:tcPr/>
                </a:tc>
                <a:tc>
                  <a:txBody>
                    <a:bodyPr/>
                    <a:lstStyle/>
                    <a:p>
                      <a:pPr algn="r"/>
                      <a:r>
                        <a:rPr lang="en-US" dirty="0" smtClean="0"/>
                        <a:t>26</a:t>
                      </a:r>
                      <a:endParaRPr lang="en-US" dirty="0"/>
                    </a:p>
                  </a:txBody>
                  <a:tcPr/>
                </a:tc>
              </a:tr>
              <a:tr h="453238">
                <a:tc>
                  <a:txBody>
                    <a:bodyPr/>
                    <a:lstStyle/>
                    <a:p>
                      <a:r>
                        <a:rPr lang="en-US" dirty="0" smtClean="0"/>
                        <a:t>Economic</a:t>
                      </a:r>
                      <a:r>
                        <a:rPr lang="en-US" baseline="0" dirty="0" smtClean="0"/>
                        <a:t> </a:t>
                      </a:r>
                      <a:r>
                        <a:rPr lang="en-US" dirty="0" smtClean="0"/>
                        <a:t>Immigrant</a:t>
                      </a:r>
                      <a:endParaRPr lang="en-US" dirty="0"/>
                    </a:p>
                  </a:txBody>
                  <a:tcPr/>
                </a:tc>
                <a:tc>
                  <a:txBody>
                    <a:bodyPr/>
                    <a:lstStyle/>
                    <a:p>
                      <a:pPr algn="r"/>
                      <a:r>
                        <a:rPr lang="en-US" dirty="0" smtClean="0"/>
                        <a:t>149,072</a:t>
                      </a:r>
                      <a:endParaRPr lang="en-US" dirty="0"/>
                    </a:p>
                  </a:txBody>
                  <a:tcPr/>
                </a:tc>
                <a:tc>
                  <a:txBody>
                    <a:bodyPr/>
                    <a:lstStyle/>
                    <a:p>
                      <a:pPr algn="r"/>
                      <a:r>
                        <a:rPr lang="en-US" dirty="0" smtClean="0"/>
                        <a:t>60</a:t>
                      </a:r>
                      <a:endParaRPr lang="en-US" dirty="0"/>
                    </a:p>
                  </a:txBody>
                  <a:tcPr/>
                </a:tc>
              </a:tr>
              <a:tr h="453238">
                <a:tc>
                  <a:txBody>
                    <a:bodyPr/>
                    <a:lstStyle/>
                    <a:p>
                      <a:r>
                        <a:rPr lang="en-US" dirty="0" smtClean="0"/>
                        <a:t>Refugees</a:t>
                      </a:r>
                      <a:endParaRPr lang="en-US" dirty="0"/>
                    </a:p>
                  </a:txBody>
                  <a:tcPr/>
                </a:tc>
                <a:tc>
                  <a:txBody>
                    <a:bodyPr/>
                    <a:lstStyle/>
                    <a:p>
                      <a:pPr algn="r"/>
                      <a:r>
                        <a:rPr lang="en-US" dirty="0" smtClean="0"/>
                        <a:t>21,860</a:t>
                      </a:r>
                      <a:endParaRPr lang="en-US" dirty="0"/>
                    </a:p>
                  </a:txBody>
                  <a:tcPr/>
                </a:tc>
                <a:tc>
                  <a:txBody>
                    <a:bodyPr/>
                    <a:lstStyle/>
                    <a:p>
                      <a:pPr algn="r"/>
                      <a:r>
                        <a:rPr lang="en-US" dirty="0" smtClean="0"/>
                        <a:t>9</a:t>
                      </a:r>
                      <a:endParaRPr lang="en-US" dirty="0"/>
                    </a:p>
                  </a:txBody>
                  <a:tcPr/>
                </a:tc>
              </a:tr>
              <a:tr h="453238">
                <a:tc>
                  <a:txBody>
                    <a:bodyPr/>
                    <a:lstStyle/>
                    <a:p>
                      <a:r>
                        <a:rPr lang="en-US" dirty="0" smtClean="0"/>
                        <a:t>Other Immigrant</a:t>
                      </a:r>
                      <a:endParaRPr lang="en-US" dirty="0"/>
                    </a:p>
                  </a:txBody>
                  <a:tcPr/>
                </a:tc>
                <a:tc>
                  <a:txBody>
                    <a:bodyPr/>
                    <a:lstStyle/>
                    <a:p>
                      <a:pPr algn="r"/>
                      <a:r>
                        <a:rPr lang="en-US" dirty="0" smtClean="0"/>
                        <a:t>10,742</a:t>
                      </a:r>
                      <a:endParaRPr lang="en-US" dirty="0"/>
                    </a:p>
                  </a:txBody>
                  <a:tcPr/>
                </a:tc>
                <a:tc>
                  <a:txBody>
                    <a:bodyPr/>
                    <a:lstStyle/>
                    <a:p>
                      <a:pPr algn="r"/>
                      <a:r>
                        <a:rPr lang="en-US" dirty="0" smtClean="0"/>
                        <a:t>4</a:t>
                      </a:r>
                      <a:endParaRPr lang="en-US" dirty="0"/>
                    </a:p>
                  </a:txBody>
                  <a:tcPr/>
                </a:tc>
              </a:tr>
              <a:tr h="453238">
                <a:tc>
                  <a:txBody>
                    <a:bodyPr/>
                    <a:lstStyle/>
                    <a:p>
                      <a:r>
                        <a:rPr lang="en-US" dirty="0" smtClean="0"/>
                        <a:t>TOTAL</a:t>
                      </a:r>
                      <a:endParaRPr lang="en-US" dirty="0"/>
                    </a:p>
                  </a:txBody>
                  <a:tcPr/>
                </a:tc>
                <a:tc>
                  <a:txBody>
                    <a:bodyPr/>
                    <a:lstStyle/>
                    <a:p>
                      <a:pPr algn="r"/>
                      <a:r>
                        <a:rPr lang="en-US" dirty="0" smtClean="0"/>
                        <a:t>247,243</a:t>
                      </a:r>
                      <a:endParaRPr lang="en-US" dirty="0"/>
                    </a:p>
                  </a:txBody>
                  <a:tcPr/>
                </a:tc>
                <a:tc>
                  <a:txBody>
                    <a:bodyPr/>
                    <a:lstStyle/>
                    <a:p>
                      <a:pPr algn="r"/>
                      <a:r>
                        <a:rPr lang="en-US" dirty="0" smtClean="0"/>
                        <a:t>100</a:t>
                      </a:r>
                      <a:endParaRPr lang="en-US" dirty="0"/>
                    </a:p>
                  </a:txBody>
                  <a:tcPr/>
                </a:tc>
              </a:tr>
            </a:tbl>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xmlns="" val="1638545424"/>
              </p:ext>
            </p:extLst>
          </p:nvPr>
        </p:nvGraphicFramePr>
        <p:xfrm>
          <a:off x="4648200" y="1990765"/>
          <a:ext cx="4038600" cy="2906268"/>
        </p:xfrm>
        <a:graphic>
          <a:graphicData uri="http://schemas.openxmlformats.org/drawingml/2006/table">
            <a:tbl>
              <a:tblPr firstRow="1" bandRow="1">
                <a:tableStyleId>{5C22544A-7EE6-4342-B048-85BDC9FD1C3A}</a:tableStyleId>
              </a:tblPr>
              <a:tblGrid>
                <a:gridCol w="1983454"/>
                <a:gridCol w="1458023"/>
                <a:gridCol w="597123"/>
              </a:tblGrid>
              <a:tr h="484378">
                <a:tc>
                  <a:txBody>
                    <a:bodyPr/>
                    <a:lstStyle/>
                    <a:p>
                      <a:pPr algn="ctr"/>
                      <a:r>
                        <a:rPr lang="en-US" dirty="0" smtClean="0"/>
                        <a:t>Category</a:t>
                      </a:r>
                      <a:endParaRPr lang="en-US" dirty="0"/>
                    </a:p>
                  </a:txBody>
                  <a:tcPr/>
                </a:tc>
                <a:tc>
                  <a:txBody>
                    <a:bodyPr/>
                    <a:lstStyle/>
                    <a:p>
                      <a:pPr algn="ctr"/>
                      <a:r>
                        <a:rPr lang="en-US" dirty="0" smtClean="0"/>
                        <a:t>Number</a:t>
                      </a:r>
                      <a:endParaRPr lang="en-US" dirty="0"/>
                    </a:p>
                  </a:txBody>
                  <a:tcPr/>
                </a:tc>
                <a:tc>
                  <a:txBody>
                    <a:bodyPr/>
                    <a:lstStyle/>
                    <a:p>
                      <a:pPr algn="ctr"/>
                      <a:r>
                        <a:rPr lang="en-US" dirty="0" smtClean="0"/>
                        <a:t>%</a:t>
                      </a:r>
                      <a:endParaRPr lang="en-US" dirty="0"/>
                    </a:p>
                  </a:txBody>
                  <a:tcPr/>
                </a:tc>
              </a:tr>
              <a:tr h="484378">
                <a:tc>
                  <a:txBody>
                    <a:bodyPr/>
                    <a:lstStyle/>
                    <a:p>
                      <a:r>
                        <a:rPr lang="en-US" dirty="0" smtClean="0"/>
                        <a:t>Foreign Worker</a:t>
                      </a:r>
                      <a:endParaRPr lang="en-US" dirty="0"/>
                    </a:p>
                  </a:txBody>
                  <a:tcPr/>
                </a:tc>
                <a:tc>
                  <a:txBody>
                    <a:bodyPr/>
                    <a:lstStyle/>
                    <a:p>
                      <a:pPr algn="r"/>
                      <a:r>
                        <a:rPr lang="en-US" dirty="0" smtClean="0"/>
                        <a:t>363,494</a:t>
                      </a:r>
                      <a:endParaRPr lang="en-US" dirty="0"/>
                    </a:p>
                  </a:txBody>
                  <a:tcPr/>
                </a:tc>
                <a:tc>
                  <a:txBody>
                    <a:bodyPr/>
                    <a:lstStyle/>
                    <a:p>
                      <a:pPr algn="r"/>
                      <a:r>
                        <a:rPr lang="en-US" dirty="0" smtClean="0"/>
                        <a:t>41</a:t>
                      </a:r>
                      <a:endParaRPr lang="en-US" dirty="0"/>
                    </a:p>
                  </a:txBody>
                  <a:tcPr/>
                </a:tc>
              </a:tr>
              <a:tr h="484378">
                <a:tc>
                  <a:txBody>
                    <a:bodyPr/>
                    <a:lstStyle/>
                    <a:p>
                      <a:r>
                        <a:rPr lang="en-US" dirty="0" smtClean="0"/>
                        <a:t>Foreign Student</a:t>
                      </a:r>
                      <a:endParaRPr lang="en-US" dirty="0"/>
                    </a:p>
                  </a:txBody>
                  <a:tcPr/>
                </a:tc>
                <a:tc>
                  <a:txBody>
                    <a:bodyPr/>
                    <a:lstStyle/>
                    <a:p>
                      <a:pPr algn="r"/>
                      <a:r>
                        <a:rPr lang="en-US" dirty="0" smtClean="0"/>
                        <a:t>242,861</a:t>
                      </a:r>
                      <a:endParaRPr lang="en-US" dirty="0"/>
                    </a:p>
                  </a:txBody>
                  <a:tcPr/>
                </a:tc>
                <a:tc>
                  <a:txBody>
                    <a:bodyPr/>
                    <a:lstStyle/>
                    <a:p>
                      <a:pPr algn="r"/>
                      <a:r>
                        <a:rPr lang="en-US" dirty="0" smtClean="0"/>
                        <a:t>28</a:t>
                      </a:r>
                      <a:endParaRPr lang="en-US" dirty="0"/>
                    </a:p>
                  </a:txBody>
                  <a:tcPr/>
                </a:tc>
              </a:tr>
              <a:tr h="484378">
                <a:tc>
                  <a:txBody>
                    <a:bodyPr/>
                    <a:lstStyle/>
                    <a:p>
                      <a:r>
                        <a:rPr lang="en-US" dirty="0" smtClean="0"/>
                        <a:t>Humanitarian</a:t>
                      </a:r>
                      <a:endParaRPr lang="en-US" dirty="0"/>
                    </a:p>
                  </a:txBody>
                  <a:tcPr/>
                </a:tc>
                <a:tc>
                  <a:txBody>
                    <a:bodyPr/>
                    <a:lstStyle/>
                    <a:p>
                      <a:pPr algn="r"/>
                      <a:r>
                        <a:rPr lang="en-US" dirty="0" smtClean="0"/>
                        <a:t>124,835</a:t>
                      </a:r>
                      <a:endParaRPr lang="en-US" dirty="0"/>
                    </a:p>
                  </a:txBody>
                  <a:tcPr/>
                </a:tc>
                <a:tc>
                  <a:txBody>
                    <a:bodyPr/>
                    <a:lstStyle/>
                    <a:p>
                      <a:pPr algn="r"/>
                      <a:r>
                        <a:rPr lang="en-US" dirty="0" smtClean="0"/>
                        <a:t>14</a:t>
                      </a:r>
                      <a:endParaRPr lang="en-US" dirty="0"/>
                    </a:p>
                  </a:txBody>
                  <a:tcPr/>
                </a:tc>
              </a:tr>
              <a:tr h="484378">
                <a:tc>
                  <a:txBody>
                    <a:bodyPr/>
                    <a:lstStyle/>
                    <a:p>
                      <a:r>
                        <a:rPr lang="en-US" dirty="0" smtClean="0"/>
                        <a:t>Other</a:t>
                      </a:r>
                      <a:endParaRPr lang="en-US" dirty="0"/>
                    </a:p>
                  </a:txBody>
                  <a:tcPr/>
                </a:tc>
                <a:tc>
                  <a:txBody>
                    <a:bodyPr/>
                    <a:lstStyle/>
                    <a:p>
                      <a:pPr algn="r"/>
                      <a:r>
                        <a:rPr lang="en-US" dirty="0" smtClean="0"/>
                        <a:t>148,451</a:t>
                      </a:r>
                      <a:endParaRPr lang="en-US" dirty="0"/>
                    </a:p>
                  </a:txBody>
                  <a:tcPr/>
                </a:tc>
                <a:tc>
                  <a:txBody>
                    <a:bodyPr/>
                    <a:lstStyle/>
                    <a:p>
                      <a:pPr algn="r"/>
                      <a:r>
                        <a:rPr lang="en-US" dirty="0" smtClean="0"/>
                        <a:t>17</a:t>
                      </a:r>
                      <a:endParaRPr lang="en-US" dirty="0"/>
                    </a:p>
                  </a:txBody>
                  <a:tcPr/>
                </a:tc>
              </a:tr>
              <a:tr h="484378">
                <a:tc>
                  <a:txBody>
                    <a:bodyPr/>
                    <a:lstStyle/>
                    <a:p>
                      <a:r>
                        <a:rPr lang="en-US" dirty="0" smtClean="0"/>
                        <a:t>TOTAL</a:t>
                      </a:r>
                      <a:endParaRPr lang="en-US" dirty="0"/>
                    </a:p>
                  </a:txBody>
                  <a:tcPr/>
                </a:tc>
                <a:tc>
                  <a:txBody>
                    <a:bodyPr/>
                    <a:lstStyle/>
                    <a:p>
                      <a:pPr algn="r"/>
                      <a:r>
                        <a:rPr lang="en-US" dirty="0" smtClean="0"/>
                        <a:t>879,641</a:t>
                      </a:r>
                      <a:endParaRPr lang="en-US" dirty="0"/>
                    </a:p>
                  </a:txBody>
                  <a:tcPr/>
                </a:tc>
                <a:tc>
                  <a:txBody>
                    <a:bodyPr/>
                    <a:lstStyle/>
                    <a:p>
                      <a:pPr algn="r"/>
                      <a:r>
                        <a:rPr lang="en-US" dirty="0" smtClean="0"/>
                        <a:t>100</a:t>
                      </a:r>
                      <a:endParaRPr lang="en-US" dirty="0"/>
                    </a:p>
                  </a:txBody>
                  <a:tcPr/>
                </a:tc>
              </a:tr>
            </a:tbl>
          </a:graphicData>
        </a:graphic>
      </p:graphicFrame>
      <p:sp>
        <p:nvSpPr>
          <p:cNvPr id="9" name="TextBox 8"/>
          <p:cNvSpPr txBox="1"/>
          <p:nvPr/>
        </p:nvSpPr>
        <p:spPr>
          <a:xfrm>
            <a:off x="376848" y="1662070"/>
            <a:ext cx="8151804" cy="369332"/>
          </a:xfrm>
          <a:prstGeom prst="rect">
            <a:avLst/>
          </a:prstGeom>
          <a:noFill/>
        </p:spPr>
        <p:txBody>
          <a:bodyPr wrap="square" rtlCol="0">
            <a:spAutoFit/>
          </a:bodyPr>
          <a:lstStyle/>
          <a:p>
            <a:r>
              <a:rPr lang="en-US" dirty="0" smtClean="0"/>
              <a:t>Permanent Residents                                Temporary Residents</a:t>
            </a:r>
            <a:endParaRPr lang="en-US" dirty="0"/>
          </a:p>
        </p:txBody>
      </p:sp>
      <p:sp>
        <p:nvSpPr>
          <p:cNvPr id="10" name="TextBox 9"/>
          <p:cNvSpPr txBox="1"/>
          <p:nvPr/>
        </p:nvSpPr>
        <p:spPr>
          <a:xfrm>
            <a:off x="6209840" y="5252769"/>
            <a:ext cx="2476960" cy="338554"/>
          </a:xfrm>
          <a:prstGeom prst="rect">
            <a:avLst/>
          </a:prstGeom>
          <a:noFill/>
        </p:spPr>
        <p:txBody>
          <a:bodyPr wrap="none" rtlCol="0">
            <a:spAutoFit/>
          </a:bodyPr>
          <a:lstStyle/>
          <a:p>
            <a:r>
              <a:rPr lang="en-US" sz="1600" dirty="0" smtClean="0"/>
              <a:t>Adapted from CIC (2009)</a:t>
            </a:r>
            <a:endParaRPr lang="en-US" sz="1600" dirty="0"/>
          </a:p>
        </p:txBody>
      </p:sp>
      <p:sp>
        <p:nvSpPr>
          <p:cNvPr id="3" name="TextBox 2"/>
          <p:cNvSpPr txBox="1"/>
          <p:nvPr/>
        </p:nvSpPr>
        <p:spPr>
          <a:xfrm>
            <a:off x="1144470" y="551932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 val="439869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Precarious Status</a:t>
            </a:r>
            <a:endParaRPr lang="en-US" dirty="0"/>
          </a:p>
        </p:txBody>
      </p:sp>
      <p:sp>
        <p:nvSpPr>
          <p:cNvPr id="3" name="Content Placeholder 2"/>
          <p:cNvSpPr>
            <a:spLocks noGrp="1"/>
          </p:cNvSpPr>
          <p:nvPr>
            <p:ph idx="1"/>
          </p:nvPr>
        </p:nvSpPr>
        <p:spPr>
          <a:xfrm>
            <a:off x="457200" y="1662070"/>
            <a:ext cx="8229600" cy="4814929"/>
          </a:xfrm>
        </p:spPr>
        <p:txBody>
          <a:bodyPr>
            <a:normAutofit fontScale="92500" lnSpcReduction="20000"/>
          </a:bodyPr>
          <a:lstStyle/>
          <a:p>
            <a:pPr>
              <a:lnSpc>
                <a:spcPct val="90000"/>
              </a:lnSpc>
              <a:spcBef>
                <a:spcPts val="1128"/>
              </a:spcBef>
              <a:spcAft>
                <a:spcPts val="600"/>
              </a:spcAft>
            </a:pPr>
            <a:r>
              <a:rPr lang="en-US" dirty="0">
                <a:latin typeface="Gill Sans MT" charset="0"/>
              </a:rPr>
              <a:t>Shifts in Canadian immigration policy produce new  </a:t>
            </a:r>
            <a:r>
              <a:rPr lang="en-US" dirty="0" smtClean="0">
                <a:latin typeface="Gill Sans MT" charset="0"/>
              </a:rPr>
              <a:t>                       and </a:t>
            </a:r>
            <a:r>
              <a:rPr lang="en-US" dirty="0">
                <a:latin typeface="Gill Sans MT" charset="0"/>
              </a:rPr>
              <a:t>longer episodes of precarious status</a:t>
            </a:r>
          </a:p>
          <a:p>
            <a:pPr>
              <a:lnSpc>
                <a:spcPct val="90000"/>
              </a:lnSpc>
              <a:spcBef>
                <a:spcPts val="1128"/>
              </a:spcBef>
              <a:spcAft>
                <a:spcPts val="600"/>
              </a:spcAft>
            </a:pPr>
            <a:r>
              <a:rPr lang="en-US" dirty="0">
                <a:latin typeface="Gill Sans MT" charset="0"/>
              </a:rPr>
              <a:t>In 2009, nearly 1 million temporary residents accounted for by Citizenship and Immigration Canada =1 in 34 people in Canada </a:t>
            </a:r>
            <a:r>
              <a:rPr lang="en-US" sz="2000" dirty="0">
                <a:latin typeface="Gill Sans MT" charset="0"/>
              </a:rPr>
              <a:t>(CIC, 2009</a:t>
            </a:r>
            <a:r>
              <a:rPr lang="en-US" sz="2000" dirty="0" smtClean="0">
                <a:latin typeface="Gill Sans MT" charset="0"/>
              </a:rPr>
              <a:t>)</a:t>
            </a:r>
            <a:endParaRPr lang="en-US" dirty="0" smtClean="0"/>
          </a:p>
          <a:p>
            <a:pPr>
              <a:spcBef>
                <a:spcPts val="1176"/>
              </a:spcBef>
              <a:spcAft>
                <a:spcPts val="600"/>
              </a:spcAft>
            </a:pPr>
            <a:r>
              <a:rPr lang="en-US" dirty="0" smtClean="0"/>
              <a:t>Precarious </a:t>
            </a:r>
            <a:r>
              <a:rPr lang="en-US" dirty="0"/>
              <a:t>Status </a:t>
            </a:r>
            <a:r>
              <a:rPr lang="en-US" dirty="0" smtClean="0"/>
              <a:t>marked </a:t>
            </a:r>
            <a:r>
              <a:rPr lang="en-US" dirty="0"/>
              <a:t>by the lack of any of the following </a:t>
            </a:r>
            <a:r>
              <a:rPr lang="en-US" sz="1600" dirty="0"/>
              <a:t>(Goldring </a:t>
            </a:r>
            <a:r>
              <a:rPr lang="en-US" sz="1600" i="1" dirty="0"/>
              <a:t>et.al.</a:t>
            </a:r>
            <a:r>
              <a:rPr lang="en-US" sz="1600" dirty="0"/>
              <a:t>, 2010):</a:t>
            </a:r>
          </a:p>
          <a:p>
            <a:pPr lvl="1">
              <a:spcBef>
                <a:spcPts val="576"/>
              </a:spcBef>
              <a:spcAft>
                <a:spcPts val="300"/>
              </a:spcAft>
            </a:pPr>
            <a:r>
              <a:rPr lang="en-US" dirty="0"/>
              <a:t>Work authorization</a:t>
            </a:r>
          </a:p>
          <a:p>
            <a:pPr lvl="1">
              <a:spcBef>
                <a:spcPts val="576"/>
              </a:spcBef>
              <a:spcAft>
                <a:spcPts val="300"/>
              </a:spcAft>
            </a:pPr>
            <a:r>
              <a:rPr lang="en-US" dirty="0"/>
              <a:t>The right to remain permanently in the country</a:t>
            </a:r>
          </a:p>
          <a:p>
            <a:pPr lvl="1">
              <a:spcBef>
                <a:spcPts val="576"/>
              </a:spcBef>
              <a:spcAft>
                <a:spcPts val="300"/>
              </a:spcAft>
            </a:pPr>
            <a:r>
              <a:rPr lang="en-US" dirty="0"/>
              <a:t>Social and political rights available to permanent residents </a:t>
            </a:r>
          </a:p>
          <a:p>
            <a:pPr lvl="2">
              <a:spcBef>
                <a:spcPts val="576"/>
              </a:spcBef>
              <a:spcAft>
                <a:spcPts val="300"/>
              </a:spcAft>
            </a:pPr>
            <a:r>
              <a:rPr lang="en-US" dirty="0"/>
              <a:t>(i.e. housing, healthcare, social assistance, child care subsidy, mobility in and out of Canada, family reunification)</a:t>
            </a:r>
          </a:p>
          <a:p>
            <a:pPr lvl="1">
              <a:spcBef>
                <a:spcPts val="576"/>
              </a:spcBef>
              <a:spcAft>
                <a:spcPts val="300"/>
              </a:spcAft>
            </a:pPr>
            <a:r>
              <a:rPr lang="en-US" dirty="0"/>
              <a:t>Not dependent on a third party for one’s right to be in Canada</a:t>
            </a:r>
          </a:p>
          <a:p>
            <a:pPr lvl="2">
              <a:spcBef>
                <a:spcPts val="576"/>
              </a:spcBef>
              <a:spcAft>
                <a:spcPts val="300"/>
              </a:spcAft>
            </a:pPr>
            <a:r>
              <a:rPr lang="en-US" dirty="0"/>
              <a:t>(i.e. such as a sponsored spouse or employee)</a:t>
            </a:r>
          </a:p>
          <a:p>
            <a:endParaRPr lang="en-US" dirty="0"/>
          </a:p>
          <a:p>
            <a:pPr>
              <a:spcBef>
                <a:spcPts val="1176"/>
              </a:spcBef>
              <a:spcAft>
                <a:spcPts val="600"/>
              </a:spcAft>
            </a:pPr>
            <a:endParaRPr lang="en-US" dirty="0"/>
          </a:p>
        </p:txBody>
      </p:sp>
      <p:pic>
        <p:nvPicPr>
          <p:cNvPr id="4" name="Picture 3" descr="bc-070912-passport.jpg"/>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493926" y="1053575"/>
            <a:ext cx="835626" cy="11141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TextBox 4"/>
          <p:cNvSpPr txBox="1"/>
          <p:nvPr/>
        </p:nvSpPr>
        <p:spPr>
          <a:xfrm>
            <a:off x="6960877" y="335404"/>
            <a:ext cx="1755899" cy="2215991"/>
          </a:xfrm>
          <a:prstGeom prst="rect">
            <a:avLst/>
          </a:prstGeom>
          <a:noFill/>
        </p:spPr>
        <p:txBody>
          <a:bodyPr wrap="square" rtlCol="0">
            <a:spAutoFit/>
          </a:bodyPr>
          <a:lstStyle/>
          <a:p>
            <a:r>
              <a:rPr lang="en-US" sz="13800" dirty="0" smtClean="0">
                <a:solidFill>
                  <a:srgbClr val="FF0000"/>
                </a:solidFill>
                <a:latin typeface="Webdings"/>
                <a:ea typeface="Webdings"/>
                <a:cs typeface="Webdings"/>
                <a:sym typeface="Webdings"/>
              </a:rPr>
              <a:t></a:t>
            </a:r>
            <a:endParaRPr lang="en-US" dirty="0">
              <a:solidFill>
                <a:srgbClr val="FF0000"/>
              </a:solidFill>
            </a:endParaRPr>
          </a:p>
        </p:txBody>
      </p:sp>
    </p:spTree>
    <p:extLst>
      <p:ext uri="{BB962C8B-B14F-4D97-AF65-F5344CB8AC3E}">
        <p14:creationId xmlns:p14="http://schemas.microsoft.com/office/powerpoint/2010/main" xmlns="" val="30586517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Immigration Policy</a:t>
            </a:r>
            <a:endParaRPr lang="en-US" dirty="0"/>
          </a:p>
        </p:txBody>
      </p:sp>
      <p:sp>
        <p:nvSpPr>
          <p:cNvPr id="3" name="Content Placeholder 2"/>
          <p:cNvSpPr>
            <a:spLocks noGrp="1"/>
          </p:cNvSpPr>
          <p:nvPr>
            <p:ph idx="1"/>
          </p:nvPr>
        </p:nvSpPr>
        <p:spPr/>
        <p:txBody>
          <a:bodyPr/>
          <a:lstStyle/>
          <a:p>
            <a:r>
              <a:rPr lang="en-US" dirty="0" smtClean="0"/>
              <a:t>A concurrent power between federal and provincial govts</a:t>
            </a:r>
          </a:p>
          <a:p>
            <a:r>
              <a:rPr lang="en-US" dirty="0" smtClean="0"/>
              <a:t>Government of Canada Departments</a:t>
            </a:r>
          </a:p>
          <a:p>
            <a:pPr lvl="1"/>
            <a:r>
              <a:rPr lang="en-US" dirty="0" smtClean="0"/>
              <a:t>Citizenship and Immigration Canada (CIC)– Manages temporary and permanent immigration; integration of immigrants</a:t>
            </a:r>
          </a:p>
          <a:p>
            <a:pPr lvl="1"/>
            <a:r>
              <a:rPr lang="en-US" dirty="0" smtClean="0"/>
              <a:t>Refugee Board of Canada– Administrative tribunal responsible for humanitarian claims</a:t>
            </a:r>
          </a:p>
          <a:p>
            <a:pPr lvl="1"/>
            <a:r>
              <a:rPr lang="en-US" dirty="0" smtClean="0"/>
              <a:t>Canada Boarder Services Agency (CBSA)—Oversees border services; responsible for detaining or deporting unauthorized migrants</a:t>
            </a:r>
          </a:p>
          <a:p>
            <a:r>
              <a:rPr lang="en-US" dirty="0"/>
              <a:t>Devolutionary trends through numerous bilateral agreements</a:t>
            </a:r>
          </a:p>
          <a:p>
            <a:pPr lvl="1"/>
            <a:r>
              <a:rPr lang="en-US" i="1" dirty="0"/>
              <a:t>Immigration settlement </a:t>
            </a:r>
            <a:r>
              <a:rPr lang="en-US" dirty="0"/>
              <a:t>and </a:t>
            </a:r>
            <a:r>
              <a:rPr lang="en-US" i="1" dirty="0"/>
              <a:t>integration</a:t>
            </a:r>
            <a:r>
              <a:rPr lang="en-US" dirty="0"/>
              <a:t> devolved to provinces</a:t>
            </a:r>
          </a:p>
          <a:p>
            <a:pPr lvl="1"/>
            <a:r>
              <a:rPr lang="en-US" dirty="0"/>
              <a:t>Federal paramount over </a:t>
            </a:r>
            <a:r>
              <a:rPr lang="en-US" i="1" dirty="0"/>
              <a:t>immigration control</a:t>
            </a:r>
          </a:p>
          <a:p>
            <a:pPr lvl="1"/>
            <a:endParaRPr lang="en-US" dirty="0" smtClean="0"/>
          </a:p>
        </p:txBody>
      </p:sp>
    </p:spTree>
    <p:extLst>
      <p:ext uri="{BB962C8B-B14F-4D97-AF65-F5344CB8AC3E}">
        <p14:creationId xmlns:p14="http://schemas.microsoft.com/office/powerpoint/2010/main" xmlns="" val="2355819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457200" y="683320"/>
            <a:ext cx="8229600" cy="990600"/>
          </a:xfrm>
        </p:spPr>
        <p:txBody>
          <a:bodyPr>
            <a:normAutofit fontScale="90000"/>
          </a:bodyPr>
          <a:lstStyle/>
          <a:p>
            <a:pPr eaLnBrk="1" hangingPunct="1"/>
            <a:r>
              <a:rPr lang="en-US" dirty="0"/>
              <a:t>Negotiating Social Rights on the Frontlines of Service Delivery </a:t>
            </a:r>
            <a:endParaRPr lang="en-US" sz="3600" dirty="0"/>
          </a:p>
        </p:txBody>
      </p:sp>
      <p:sp>
        <p:nvSpPr>
          <p:cNvPr id="20482" name="Rectangle 3"/>
          <p:cNvSpPr>
            <a:spLocks noGrp="1"/>
          </p:cNvSpPr>
          <p:nvPr>
            <p:ph idx="1"/>
          </p:nvPr>
        </p:nvSpPr>
        <p:spPr>
          <a:xfrm>
            <a:off x="457200" y="2132468"/>
            <a:ext cx="8229600" cy="3996870"/>
          </a:xfrm>
        </p:spPr>
        <p:txBody>
          <a:bodyPr>
            <a:normAutofit/>
          </a:bodyPr>
          <a:lstStyle/>
          <a:p>
            <a:pPr eaLnBrk="1" hangingPunct="1"/>
            <a:r>
              <a:rPr lang="en-US" sz="2200" dirty="0"/>
              <a:t>Study Objectives</a:t>
            </a:r>
          </a:p>
          <a:p>
            <a:pPr eaLnBrk="1" hangingPunct="1"/>
            <a:r>
              <a:rPr lang="en-US" sz="2200" dirty="0"/>
              <a:t>Theoretical Framework</a:t>
            </a:r>
          </a:p>
          <a:p>
            <a:pPr eaLnBrk="1" hangingPunct="1"/>
            <a:r>
              <a:rPr lang="en-US" sz="2200" dirty="0" smtClean="0"/>
              <a:t>Research Methods and Data Collection</a:t>
            </a:r>
            <a:endParaRPr lang="en-US" sz="2200" dirty="0"/>
          </a:p>
          <a:p>
            <a:pPr eaLnBrk="1" hangingPunct="1"/>
            <a:r>
              <a:rPr lang="en-US" sz="2200" dirty="0" smtClean="0"/>
              <a:t>Themes of Analysis</a:t>
            </a:r>
            <a:endParaRPr lang="en-US" sz="2200" dirty="0"/>
          </a:p>
          <a:p>
            <a:pPr eaLnBrk="1" hangingPunct="1"/>
            <a:r>
              <a:rPr lang="en-US" sz="2200" dirty="0" smtClean="0"/>
              <a:t>Shelter Sanctuary Status Campaign</a:t>
            </a:r>
            <a:endParaRPr lang="en-US" sz="2200" dirty="0"/>
          </a:p>
          <a:p>
            <a:pPr lvl="1" eaLnBrk="1" hangingPunct="1"/>
            <a:r>
              <a:rPr lang="en-US" sz="2200" dirty="0"/>
              <a:t>A case study for anti-violence immigrant organizing</a:t>
            </a:r>
          </a:p>
        </p:txBody>
      </p:sp>
    </p:spTree>
    <p:extLst>
      <p:ext uri="{BB962C8B-B14F-4D97-AF65-F5344CB8AC3E}">
        <p14:creationId xmlns:p14="http://schemas.microsoft.com/office/powerpoint/2010/main" xmlns="" val="257339372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211</TotalTime>
  <Words>3330</Words>
  <Application>Microsoft Office PowerPoint</Application>
  <PresentationFormat>On-screen Show (4:3)</PresentationFormat>
  <Paragraphs>270</Paragraphs>
  <Slides>31</Slides>
  <Notes>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Clarity</vt:lpstr>
      <vt:lpstr>How Immigration Policy Shapes Advocacy with Im/migrant Women</vt:lpstr>
      <vt:lpstr>Overview</vt:lpstr>
      <vt:lpstr>Acknowledgements</vt:lpstr>
      <vt:lpstr>Supporting Immigrant &amp; Refugee Women</vt:lpstr>
      <vt:lpstr>Canadian Immigration</vt:lpstr>
      <vt:lpstr>2008 Snapshot: Permanent vs. Temporary</vt:lpstr>
      <vt:lpstr>Defining Precarious Status</vt:lpstr>
      <vt:lpstr>Canadian Immigration Policy</vt:lpstr>
      <vt:lpstr>Negotiating Social Rights on the Frontlines of Service Delivery </vt:lpstr>
      <vt:lpstr>Study Objectives</vt:lpstr>
      <vt:lpstr>Theoretical Framework</vt:lpstr>
      <vt:lpstr>Methods for Interpretive Policy Analysis</vt:lpstr>
      <vt:lpstr>Context--Toronto</vt:lpstr>
      <vt:lpstr>Themes of Analysis</vt:lpstr>
      <vt:lpstr>Immigrant Rights</vt:lpstr>
      <vt:lpstr>Precarious Status and Human Rights</vt:lpstr>
      <vt:lpstr>Precarious Status in VAW Shelters</vt:lpstr>
      <vt:lpstr>Types of Status in VAW Shelters</vt:lpstr>
      <vt:lpstr>Broader Socio-Economic Factors—Welfare Cuts and Economic Insecurity</vt:lpstr>
      <vt:lpstr>How Status Shapes Service Delivery</vt:lpstr>
      <vt:lpstr>Negotiating Rights with Surveillance</vt:lpstr>
      <vt:lpstr>Maintaining a “Good” Image</vt:lpstr>
      <vt:lpstr>Common Barriers to Providing Services to Women with Precarious Status</vt:lpstr>
      <vt:lpstr>Proactive Advocacy Strategies</vt:lpstr>
      <vt:lpstr>Defensive Advocacy Strategies</vt:lpstr>
      <vt:lpstr>Shelter Sanctuary Status Campaign— A Case Study in Anti-Violence Immigrant Organizing</vt:lpstr>
      <vt:lpstr>Responses to SSS Campaign</vt:lpstr>
      <vt:lpstr>VAW Response to CBSA Directive</vt:lpstr>
      <vt:lpstr>Discussion Points</vt:lpstr>
      <vt:lpstr>Take Action for Immigrant Rights</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Immigration Policy Shapes Advocacy with Im/Migrant Women</dc:title>
  <dc:creator>Rupaleem Bhuyan</dc:creator>
  <cp:lastModifiedBy>Chancentre</cp:lastModifiedBy>
  <cp:revision>37</cp:revision>
  <dcterms:created xsi:type="dcterms:W3CDTF">2011-11-01T12:16:06Z</dcterms:created>
  <dcterms:modified xsi:type="dcterms:W3CDTF">2011-11-01T19:22:44Z</dcterms:modified>
</cp:coreProperties>
</file>