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7"/>
  </p:notesMasterIdLst>
  <p:sldIdLst>
    <p:sldId id="256" r:id="rId2"/>
    <p:sldId id="293" r:id="rId3"/>
    <p:sldId id="257" r:id="rId4"/>
    <p:sldId id="300" r:id="rId5"/>
    <p:sldId id="297" r:id="rId6"/>
    <p:sldId id="296" r:id="rId7"/>
    <p:sldId id="295" r:id="rId8"/>
    <p:sldId id="291" r:id="rId9"/>
    <p:sldId id="301" r:id="rId10"/>
    <p:sldId id="302" r:id="rId11"/>
    <p:sldId id="292" r:id="rId12"/>
    <p:sldId id="298" r:id="rId13"/>
    <p:sldId id="303" r:id="rId14"/>
    <p:sldId id="304" r:id="rId15"/>
    <p:sldId id="283" r:id="rId16"/>
    <p:sldId id="299" r:id="rId17"/>
    <p:sldId id="305" r:id="rId18"/>
    <p:sldId id="264" r:id="rId19"/>
    <p:sldId id="265" r:id="rId20"/>
    <p:sldId id="284" r:id="rId21"/>
    <p:sldId id="285" r:id="rId22"/>
    <p:sldId id="273" r:id="rId23"/>
    <p:sldId id="286" r:id="rId24"/>
    <p:sldId id="306"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paleem Bhuyan" initials="R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1"/>
    <p:restoredTop sz="85653" autoAdjust="0"/>
  </p:normalViewPr>
  <p:slideViewPr>
    <p:cSldViewPr>
      <p:cViewPr>
        <p:scale>
          <a:sx n="82" d="100"/>
          <a:sy n="82" d="100"/>
        </p:scale>
        <p:origin x="1544" y="61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841B6A-66C7-9548-9F38-4910EDB77668}" type="datetimeFigureOut">
              <a:rPr lang="en-US" smtClean="0"/>
              <a:t>1/15/17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5BFC8-3D25-2C4D-AFCF-3038F8A7050B}" type="slidenum">
              <a:rPr lang="en-US" smtClean="0"/>
              <a:t>‹#›</a:t>
            </a:fld>
            <a:endParaRPr lang="en-US"/>
          </a:p>
        </p:txBody>
      </p:sp>
    </p:spTree>
    <p:extLst>
      <p:ext uri="{BB962C8B-B14F-4D97-AF65-F5344CB8AC3E}">
        <p14:creationId xmlns:p14="http://schemas.microsoft.com/office/powerpoint/2010/main" val="3495101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3" Type="http://schemas.openxmlformats.org/officeDocument/2006/relationships/hyperlink" Target="#_ENREF_20"/><Relationship Id="rId4" Type="http://schemas.openxmlformats.org/officeDocument/2006/relationships/hyperlink" Target="#_ENREF_23"/><Relationship Id="rId5" Type="http://schemas.openxmlformats.org/officeDocument/2006/relationships/hyperlink" Target="#_ENREF_38"/><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ENREF_10"/><Relationship Id="rId4" Type="http://schemas.openxmlformats.org/officeDocument/2006/relationships/hyperlink" Target="#_ENREF_41"/><Relationship Id="rId5" Type="http://schemas.openxmlformats.org/officeDocument/2006/relationships/hyperlink" Target="#_ENREF_22"/><Relationship Id="rId6" Type="http://schemas.openxmlformats.org/officeDocument/2006/relationships/hyperlink" Target="#_ENREF_31"/><Relationship Id="rId7" Type="http://schemas.openxmlformats.org/officeDocument/2006/relationships/hyperlink" Target="#_ENREF_1"/><Relationship Id="rId8" Type="http://schemas.openxmlformats.org/officeDocument/2006/relationships/hyperlink" Target="#_ENREF_43"/><Relationship Id="rId9" Type="http://schemas.openxmlformats.org/officeDocument/2006/relationships/hyperlink" Target="#_ENREF_40"/><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Emphasis on “marriage fraud” as a threat to the nation along with restrictions on marriage migrants maintains the </a:t>
            </a:r>
            <a:r>
              <a:rPr lang="en-US" sz="1200" kern="1200" dirty="0" err="1" smtClean="0">
                <a:solidFill>
                  <a:schemeClr val="tx1"/>
                </a:solidFill>
                <a:effectLst/>
                <a:latin typeface="+mn-lt"/>
                <a:ea typeface="+mn-ea"/>
                <a:cs typeface="+mn-cs"/>
              </a:rPr>
              <a:t>racelessness</a:t>
            </a:r>
            <a:r>
              <a:rPr lang="en-US" sz="1200" kern="1200" dirty="0" smtClean="0">
                <a:solidFill>
                  <a:schemeClr val="tx1"/>
                </a:solidFill>
                <a:effectLst/>
                <a:latin typeface="+mn-lt"/>
                <a:ea typeface="+mn-ea"/>
                <a:cs typeface="+mn-cs"/>
              </a:rPr>
              <a:t> of Canada’s policy discourse since overt racial exclusions were removed in the 1960s. Yet, when considering that 83% of all family contemporary migration to Canada originates in Asia, Africa and South America (what are colloquially referred to as “non-traditional source countries”), the regulation of sponsored spouses represents a de facto policy for controlling the migration of racialized immigrants.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Maryam </a:t>
            </a:r>
            <a:r>
              <a:rPr lang="en-US" sz="1200" kern="1200" dirty="0" err="1" smtClean="0">
                <a:solidFill>
                  <a:schemeClr val="tx1"/>
                </a:solidFill>
                <a:effectLst/>
                <a:latin typeface="+mn-lt"/>
                <a:ea typeface="+mn-ea"/>
                <a:cs typeface="+mn-cs"/>
              </a:rPr>
              <a:t>Monsef</a:t>
            </a:r>
            <a:r>
              <a:rPr lang="en-US" sz="1200" kern="1200" dirty="0" smtClean="0">
                <a:solidFill>
                  <a:schemeClr val="tx1"/>
                </a:solidFill>
                <a:effectLst/>
                <a:latin typeface="+mn-lt"/>
                <a:ea typeface="+mn-ea"/>
                <a:cs typeface="+mn-cs"/>
              </a:rPr>
              <a:t>. First Afghan appointed to the Cabinet.</a:t>
            </a:r>
            <a:r>
              <a:rPr lang="en-US" sz="1200" kern="1200" baseline="0" dirty="0" smtClean="0">
                <a:solidFill>
                  <a:schemeClr val="tx1"/>
                </a:solidFill>
                <a:effectLst/>
                <a:latin typeface="+mn-lt"/>
                <a:ea typeface="+mn-ea"/>
                <a:cs typeface="+mn-cs"/>
              </a:rPr>
              <a:t> May be stripped of her citizenship without a hearing, due to misrepresentation of birthplace on her birth certificate (it says Afghanistan, but she was born in a hospital in Iran). </a:t>
            </a:r>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2</a:t>
            </a:fld>
            <a:endParaRPr lang="en-US"/>
          </a:p>
        </p:txBody>
      </p:sp>
    </p:spTree>
    <p:extLst>
      <p:ext uri="{BB962C8B-B14F-4D97-AF65-F5344CB8AC3E}">
        <p14:creationId xmlns:p14="http://schemas.microsoft.com/office/powerpoint/2010/main" val="1588681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 Conditional PR was first introduced, more than 80 organizations that work with women and immigrants across Canada signed a statement opposing the Conditional PR, as it is potentially dangerous to immigrants in abusive relationships. The previous government acknowledged that spousal sponsorship may put people who are vulnerable to abuse in more danger, thus they created an “Exception for Victims of Abuse and Neglect”. As the Canadian Council of Refugees has reported, the exception process that is currently set up has many flaws. From our own research with service providers in Alberta and Ontario, we’ve found that many victims of abuse and neglect are fearful that applying for the “Exception” may jeopardize their immigration status. Exacerbating this fear, are CIC staff who lack the necessary training required to respond to people in times of crisis. As such, investigations into reports of abuse may put victims at further risk.   </a:t>
            </a:r>
          </a:p>
          <a:p>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16</a:t>
            </a:fld>
            <a:endParaRPr lang="en-US"/>
          </a:p>
        </p:txBody>
      </p:sp>
    </p:spTree>
    <p:extLst>
      <p:ext uri="{BB962C8B-B14F-4D97-AF65-F5344CB8AC3E}">
        <p14:creationId xmlns:p14="http://schemas.microsoft.com/office/powerpoint/2010/main" val="1191390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Tried to get updated data since May. It’s currently</a:t>
            </a:r>
            <a:r>
              <a:rPr lang="en-CA" baseline="0" dirty="0" smtClean="0"/>
              <a:t> “under review”</a:t>
            </a:r>
            <a:endParaRPr lang="en-CA" dirty="0"/>
          </a:p>
        </p:txBody>
      </p:sp>
      <p:sp>
        <p:nvSpPr>
          <p:cNvPr id="4" name="Slide Number Placeholder 3"/>
          <p:cNvSpPr>
            <a:spLocks noGrp="1"/>
          </p:cNvSpPr>
          <p:nvPr>
            <p:ph type="sldNum" sz="quarter" idx="10"/>
          </p:nvPr>
        </p:nvSpPr>
        <p:spPr/>
        <p:txBody>
          <a:bodyPr/>
          <a:lstStyle/>
          <a:p>
            <a:fld id="{B265BFC8-3D25-2C4D-AFCF-3038F8A7050B}" type="slidenum">
              <a:rPr lang="en-US" smtClean="0"/>
              <a:t>18</a:t>
            </a:fld>
            <a:endParaRPr lang="en-US"/>
          </a:p>
        </p:txBody>
      </p:sp>
    </p:spTree>
    <p:extLst>
      <p:ext uri="{BB962C8B-B14F-4D97-AF65-F5344CB8AC3E}">
        <p14:creationId xmlns:p14="http://schemas.microsoft.com/office/powerpoint/2010/main" val="249242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Placing a condition on newly sponsored spouses and partners reinforces gender hierarchies. 64% of immigrants with conditional status are female, as opposed to 32% who are male.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19</a:t>
            </a:fld>
            <a:endParaRPr lang="en-US"/>
          </a:p>
        </p:txBody>
      </p:sp>
    </p:spTree>
    <p:extLst>
      <p:ext uri="{BB962C8B-B14F-4D97-AF65-F5344CB8AC3E}">
        <p14:creationId xmlns:p14="http://schemas.microsoft.com/office/powerpoint/2010/main" val="157868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While on average, 28% of sponsored spouses and 22% of partners are given conditional PR, the percentage of spouses getting this condition is twice as high for people coming from countries in the Middle East and South Asia (e.g. Morocco, Pakistan, Afghanistan). Up to 54% of all spouses from this region receive a conditional status. Considering the disproportionate number of racialized immigrant spouses who received a “conditional status” this policy functions as a form of racial profiling in immigration law. We argue that couples that do not co-habitat before immigrating or who do not have the capacity to document the genuineness of their relationship over time (e.g. same sex couples who live in regions where it is unsafe for them to be open about their relationship), will be more likely to be subject to conditions on their permanent residence.  </a:t>
            </a:r>
          </a:p>
          <a:p>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20</a:t>
            </a:fld>
            <a:endParaRPr lang="en-US"/>
          </a:p>
        </p:txBody>
      </p:sp>
    </p:spTree>
    <p:extLst>
      <p:ext uri="{BB962C8B-B14F-4D97-AF65-F5344CB8AC3E}">
        <p14:creationId xmlns:p14="http://schemas.microsoft.com/office/powerpoint/2010/main" val="357535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Processing times,</a:t>
            </a:r>
            <a:r>
              <a:rPr lang="en-US" baseline="0" dirty="0" smtClean="0"/>
              <a:t> as of Oct 2016</a:t>
            </a:r>
          </a:p>
          <a:p>
            <a:endParaRPr lang="en-US" baseline="0" dirty="0" smtClean="0"/>
          </a:p>
          <a:p>
            <a:r>
              <a:rPr lang="en-US" baseline="0" dirty="0" smtClean="0"/>
              <a:t>Turkey – 12 months</a:t>
            </a:r>
          </a:p>
          <a:p>
            <a:r>
              <a:rPr lang="en-US" baseline="0" dirty="0" smtClean="0"/>
              <a:t>Tunisia – 8 months</a:t>
            </a:r>
          </a:p>
          <a:p>
            <a:r>
              <a:rPr lang="en-US" baseline="0" dirty="0" err="1" smtClean="0"/>
              <a:t>Azerbaizan</a:t>
            </a:r>
            <a:r>
              <a:rPr lang="en-US" baseline="0" dirty="0" smtClean="0"/>
              <a:t> – 15 months</a:t>
            </a:r>
          </a:p>
          <a:p>
            <a:r>
              <a:rPr lang="en-US" baseline="0" dirty="0" smtClean="0"/>
              <a:t>Algeria – 8 months</a:t>
            </a:r>
          </a:p>
          <a:p>
            <a:r>
              <a:rPr lang="en-US" baseline="0" dirty="0" smtClean="0"/>
              <a:t>Nepal - 12 months</a:t>
            </a:r>
          </a:p>
          <a:p>
            <a:r>
              <a:rPr lang="en-US" baseline="0" dirty="0" err="1" smtClean="0"/>
              <a:t>Morroco</a:t>
            </a:r>
            <a:r>
              <a:rPr lang="en-US" baseline="0" dirty="0" smtClean="0"/>
              <a:t> – 9 months</a:t>
            </a:r>
          </a:p>
          <a:p>
            <a:r>
              <a:rPr lang="en-US" baseline="0" dirty="0" smtClean="0"/>
              <a:t>Cuba</a:t>
            </a:r>
          </a:p>
          <a:p>
            <a:r>
              <a:rPr lang="en-US" baseline="0" dirty="0" smtClean="0"/>
              <a:t>Albania</a:t>
            </a:r>
          </a:p>
          <a:p>
            <a:r>
              <a:rPr lang="en-US" baseline="0" dirty="0" smtClean="0"/>
              <a:t>Antiqua -</a:t>
            </a:r>
            <a:r>
              <a:rPr lang="en-US" baseline="0" dirty="0" err="1" smtClean="0"/>
              <a:t>Barbado</a:t>
            </a:r>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21</a:t>
            </a:fld>
            <a:endParaRPr lang="en-US"/>
          </a:p>
        </p:txBody>
      </p:sp>
    </p:spTree>
    <p:extLst>
      <p:ext uri="{BB962C8B-B14F-4D97-AF65-F5344CB8AC3E}">
        <p14:creationId xmlns:p14="http://schemas.microsoft.com/office/powerpoint/2010/main" val="18159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23</a:t>
            </a:fld>
            <a:endParaRPr lang="en-US"/>
          </a:p>
        </p:txBody>
      </p:sp>
    </p:spTree>
    <p:extLst>
      <p:ext uri="{BB962C8B-B14F-4D97-AF65-F5344CB8AC3E}">
        <p14:creationId xmlns:p14="http://schemas.microsoft.com/office/powerpoint/2010/main" val="116680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expand these.</a:t>
            </a:r>
          </a:p>
          <a:p>
            <a:r>
              <a:rPr lang="en-US" dirty="0" smtClean="0"/>
              <a:t>Include slide</a:t>
            </a:r>
            <a:r>
              <a:rPr lang="en-US" baseline="0" dirty="0" smtClean="0"/>
              <a:t> on analytic points. </a:t>
            </a:r>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24</a:t>
            </a:fld>
            <a:endParaRPr lang="en-US"/>
          </a:p>
        </p:txBody>
      </p:sp>
    </p:spTree>
    <p:extLst>
      <p:ext uri="{BB962C8B-B14F-4D97-AF65-F5344CB8AC3E}">
        <p14:creationId xmlns:p14="http://schemas.microsoft.com/office/powerpoint/2010/main" val="105136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25</a:t>
            </a:fld>
            <a:endParaRPr lang="en-US"/>
          </a:p>
        </p:txBody>
      </p:sp>
    </p:spTree>
    <p:extLst>
      <p:ext uri="{BB962C8B-B14F-4D97-AF65-F5344CB8AC3E}">
        <p14:creationId xmlns:p14="http://schemas.microsoft.com/office/powerpoint/2010/main" val="108764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paper is part of a multi-year study of “Conditional Settlement for Immigrant Women in Canada” with a focus on sponsored spouses/partners and temporary foreign workers in the Live-in-Caregiver Program. While previous scholars have illustrated techniques for disciplining unauthorized or </a:t>
            </a:r>
            <a:r>
              <a:rPr lang="en-US" sz="1200" kern="1200" dirty="0" err="1" smtClean="0">
                <a:solidFill>
                  <a:schemeClr val="tx1"/>
                </a:solidFill>
                <a:effectLst/>
                <a:latin typeface="+mn-lt"/>
                <a:ea typeface="+mn-ea"/>
                <a:cs typeface="+mn-cs"/>
              </a:rPr>
              <a:t>nonstatus</a:t>
            </a:r>
            <a:r>
              <a:rPr lang="en-US" sz="1200" kern="1200" dirty="0" smtClean="0">
                <a:solidFill>
                  <a:schemeClr val="tx1"/>
                </a:solidFill>
                <a:effectLst/>
                <a:latin typeface="+mn-lt"/>
                <a:ea typeface="+mn-ea"/>
                <a:cs typeface="+mn-cs"/>
              </a:rPr>
              <a:t> immigrants (</a:t>
            </a:r>
            <a:r>
              <a:rPr lang="en-US" sz="1200" u="none" strike="noStrike" kern="1200" dirty="0" smtClean="0">
                <a:solidFill>
                  <a:schemeClr val="tx1"/>
                </a:solidFill>
                <a:effectLst/>
                <a:latin typeface="+mn-lt"/>
                <a:ea typeface="+mn-ea"/>
                <a:cs typeface="+mn-cs"/>
                <a:hlinkClick r:id="rId3" action="ppaction://hlinkfile" tooltip="De Genova, 2002 #11324"/>
              </a:rPr>
              <a:t>De Genova, 2002</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ction="ppaction://hlinkfile" tooltip="Doty, 2011 #11459"/>
              </a:rPr>
              <a:t>Doty &amp; Provine, 2011</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ction="ppaction://hlinkfile" tooltip="Varsanyi, 2008 #9162"/>
              </a:rPr>
              <a:t>Varsanyi, 2008</a:t>
            </a:r>
            <a:r>
              <a:rPr lang="en-US" sz="1200" kern="1200" dirty="0" smtClean="0">
                <a:solidFill>
                  <a:schemeClr val="tx1"/>
                </a:solidFill>
                <a:effectLst/>
                <a:latin typeface="+mn-lt"/>
                <a:ea typeface="+mn-ea"/>
                <a:cs typeface="+mn-cs"/>
              </a:rPr>
              <a:t>), this study examines how a growing proportion of immigrants who have a legal status in Canada are also vulnerable to losing their status and thus bear the threat of deportation. </a:t>
            </a:r>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3</a:t>
            </a:fld>
            <a:endParaRPr lang="en-US"/>
          </a:p>
        </p:txBody>
      </p:sp>
    </p:spTree>
    <p:extLst>
      <p:ext uri="{BB962C8B-B14F-4D97-AF65-F5344CB8AC3E}">
        <p14:creationId xmlns:p14="http://schemas.microsoft.com/office/powerpoint/2010/main" val="183998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EB8529-18A9-5B4B-AA2B-D10E04EF67D5}" type="slidenum">
              <a:rPr lang="en-US" smtClean="0"/>
              <a:t>5</a:t>
            </a:fld>
            <a:endParaRPr lang="en-US"/>
          </a:p>
        </p:txBody>
      </p:sp>
    </p:spTree>
    <p:extLst>
      <p:ext uri="{BB962C8B-B14F-4D97-AF65-F5344CB8AC3E}">
        <p14:creationId xmlns:p14="http://schemas.microsoft.com/office/powerpoint/2010/main" val="25722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EB8529-18A9-5B4B-AA2B-D10E04EF67D5}" type="slidenum">
              <a:rPr lang="en-US" smtClean="0"/>
              <a:t>6</a:t>
            </a:fld>
            <a:endParaRPr lang="en-US"/>
          </a:p>
        </p:txBody>
      </p:sp>
    </p:spTree>
    <p:extLst>
      <p:ext uri="{BB962C8B-B14F-4D97-AF65-F5344CB8AC3E}">
        <p14:creationId xmlns:p14="http://schemas.microsoft.com/office/powerpoint/2010/main" val="138068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EB8529-18A9-5B4B-AA2B-D10E04EF67D5}" type="slidenum">
              <a:rPr lang="en-US" smtClean="0"/>
              <a:t>7</a:t>
            </a:fld>
            <a:endParaRPr lang="en-US"/>
          </a:p>
        </p:txBody>
      </p:sp>
    </p:spTree>
    <p:extLst>
      <p:ext uri="{BB962C8B-B14F-4D97-AF65-F5344CB8AC3E}">
        <p14:creationId xmlns:p14="http://schemas.microsoft.com/office/powerpoint/2010/main" val="1906384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pPr>
            <a:r>
              <a:rPr lang="en-US" dirty="0" smtClean="0"/>
              <a:t>Borders are not </a:t>
            </a:r>
            <a:r>
              <a:rPr lang="en-US" i="1" u="sng" dirty="0" smtClean="0"/>
              <a:t>only</a:t>
            </a:r>
            <a:r>
              <a:rPr lang="en-US" dirty="0" smtClean="0"/>
              <a:t> territorial markers </a:t>
            </a:r>
          </a:p>
          <a:p>
            <a:pPr lvl="1">
              <a:spcAft>
                <a:spcPts val="600"/>
              </a:spcAft>
            </a:pPr>
            <a:r>
              <a:rPr lang="en-US" dirty="0" smtClean="0"/>
              <a:t>Extends regulation of mobility beyond state borders</a:t>
            </a:r>
          </a:p>
          <a:p>
            <a:pPr lvl="1">
              <a:spcAft>
                <a:spcPts val="600"/>
              </a:spcAft>
            </a:pPr>
            <a:r>
              <a:rPr lang="en-US" dirty="0" smtClean="0"/>
              <a:t>Involves an “ever-expanding array of public and private bodies” </a:t>
            </a:r>
          </a:p>
          <a:p>
            <a:pPr lvl="1">
              <a:spcAft>
                <a:spcPts val="600"/>
              </a:spcAft>
            </a:pPr>
            <a:r>
              <a:rPr lang="en-US" i="1" dirty="0" err="1" smtClean="0"/>
              <a:t>eg</a:t>
            </a:r>
            <a:r>
              <a:rPr lang="en-US" i="1" dirty="0" smtClean="0"/>
              <a:t>. </a:t>
            </a:r>
            <a:r>
              <a:rPr lang="en-US" dirty="0" smtClean="0"/>
              <a:t>police, medical authorities, schools and universities, transport providers, employers, and other private citizens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regulation of spousal immigrants through conditional PR extends Canada’s multiple borders strategy of illegalizing immigrants (</a:t>
            </a:r>
            <a:r>
              <a:rPr lang="en-US" sz="1200" kern="1200" dirty="0" err="1" smtClean="0">
                <a:solidFill>
                  <a:schemeClr val="tx1"/>
                </a:solidFill>
                <a:effectLst/>
                <a:latin typeface="+mn-lt"/>
                <a:ea typeface="+mn-ea"/>
                <a:cs typeface="+mn-cs"/>
              </a:rPr>
              <a:t>Bauder</a:t>
            </a:r>
            <a:r>
              <a:rPr lang="en-US" sz="1200" kern="1200" dirty="0" smtClean="0">
                <a:solidFill>
                  <a:schemeClr val="tx1"/>
                </a:solidFill>
                <a:effectLst/>
                <a:latin typeface="+mn-lt"/>
                <a:ea typeface="+mn-ea"/>
                <a:cs typeface="+mn-cs"/>
              </a:rPr>
              <a:t>, 2013) to new spatial and temporal dimensions. While federal authority over immigration controls remains paramount in Canada, immigration enforcement involves a range of state and non-state actors who take part in regulating immigrants (</a:t>
            </a:r>
            <a:r>
              <a:rPr lang="en-US" sz="1200" u="none" strike="noStrike" kern="1200" dirty="0" smtClean="0">
                <a:solidFill>
                  <a:schemeClr val="tx1"/>
                </a:solidFill>
                <a:effectLst/>
                <a:latin typeface="+mn-lt"/>
                <a:ea typeface="+mn-ea"/>
                <a:cs typeface="+mn-cs"/>
                <a:hlinkClick r:id="rId3" action="ppaction://hlinkfile" tooltip="Bhuyan, 2012 #11186"/>
              </a:rPr>
              <a:t>Bhuyan, 2012</a:t>
            </a:r>
            <a:r>
              <a:rPr lang="en-US" sz="1200" kern="1200" dirty="0" smtClean="0">
                <a:solidFill>
                  <a:schemeClr val="tx1"/>
                </a:solidFill>
                <a:effectLst/>
                <a:latin typeface="+mn-lt"/>
                <a:ea typeface="+mn-ea"/>
                <a:cs typeface="+mn-cs"/>
              </a:rPr>
              <a:t>). The devolution of immigration enforcement has transpired through the production of a “ubiquitous, structurally embedded border” (</a:t>
            </a:r>
            <a:r>
              <a:rPr lang="en-US" sz="1200" u="none" strike="noStrike" kern="1200" dirty="0" smtClean="0">
                <a:solidFill>
                  <a:schemeClr val="tx1"/>
                </a:solidFill>
                <a:effectLst/>
                <a:latin typeface="+mn-lt"/>
                <a:ea typeface="+mn-ea"/>
                <a:cs typeface="+mn-cs"/>
                <a:hlinkClick r:id="rId4" action="ppaction://hlinkfile" tooltip="Weber, 2015 #11611"/>
              </a:rPr>
              <a:t>Weber, 2015</a:t>
            </a:r>
            <a:r>
              <a:rPr lang="en-US" sz="1200" kern="1200" dirty="0" smtClean="0">
                <a:solidFill>
                  <a:schemeClr val="tx1"/>
                </a:solidFill>
                <a:effectLst/>
                <a:latin typeface="+mn-lt"/>
                <a:ea typeface="+mn-ea"/>
                <a:cs typeface="+mn-cs"/>
              </a:rPr>
              <a:t>). Local law enforcement (</a:t>
            </a:r>
            <a:r>
              <a:rPr lang="en-US" sz="1200" u="none" strike="noStrike" kern="1200" dirty="0" smtClean="0">
                <a:solidFill>
                  <a:schemeClr val="tx1"/>
                </a:solidFill>
                <a:effectLst/>
                <a:latin typeface="+mn-lt"/>
                <a:ea typeface="+mn-ea"/>
                <a:cs typeface="+mn-cs"/>
                <a:hlinkClick r:id="rId5" action="ppaction://hlinkfile" tooltip="Decker, 2008 #7880"/>
              </a:rPr>
              <a:t>Decker, Lewis, Provine, &amp; Varsanyi, 2008</a:t>
            </a:r>
            <a:r>
              <a:rPr lang="en-US" sz="1200" kern="1200" dirty="0" smtClean="0">
                <a:solidFill>
                  <a:schemeClr val="tx1"/>
                </a:solidFill>
                <a:effectLst/>
                <a:latin typeface="+mn-lt"/>
                <a:ea typeface="+mn-ea"/>
                <a:cs typeface="+mn-cs"/>
              </a:rPr>
              <a:t>), quasi-state service providers (e.g. welfare workers) (</a:t>
            </a:r>
            <a:r>
              <a:rPr lang="en-US" sz="1200" u="none" strike="noStrike" kern="1200" dirty="0" smtClean="0">
                <a:solidFill>
                  <a:schemeClr val="tx1"/>
                </a:solidFill>
                <a:effectLst/>
                <a:latin typeface="+mn-lt"/>
                <a:ea typeface="+mn-ea"/>
                <a:cs typeface="+mn-cs"/>
                <a:hlinkClick r:id="rId3" action="ppaction://hlinkfile" tooltip="Bhuyan, 2012 #11186"/>
              </a:rPr>
              <a:t>Bhuyan, 2012</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6" action="ppaction://hlinkfile" tooltip="Mosher, 2009 #9270"/>
              </a:rPr>
              <a:t>Mosher, 2009</a:t>
            </a:r>
            <a:r>
              <a:rPr lang="en-US" sz="1200" kern="1200" dirty="0" smtClean="0">
                <a:solidFill>
                  <a:schemeClr val="tx1"/>
                </a:solidFill>
                <a:effectLst/>
                <a:latin typeface="+mn-lt"/>
                <a:ea typeface="+mn-ea"/>
                <a:cs typeface="+mn-cs"/>
              </a:rPr>
              <a:t>), and commercial airlines (</a:t>
            </a:r>
            <a:r>
              <a:rPr lang="en-US" sz="1200" u="none" strike="noStrike" kern="1200" dirty="0" smtClean="0">
                <a:solidFill>
                  <a:schemeClr val="tx1"/>
                </a:solidFill>
                <a:effectLst/>
                <a:latin typeface="+mn-lt"/>
                <a:ea typeface="+mn-ea"/>
                <a:cs typeface="+mn-cs"/>
                <a:hlinkClick r:id="rId7" action="ppaction://hlinkfile" tooltip="Adey, 2003 #22257"/>
              </a:rPr>
              <a:t>Adey, 2003</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8" action="ppaction://hlinkfile" tooltip="Wilson, 2008 #22256"/>
              </a:rPr>
              <a:t>Wilson &amp; Weber, 2008</a:t>
            </a:r>
            <a:r>
              <a:rPr lang="en-US" sz="1200" kern="1200" dirty="0" smtClean="0">
                <a:solidFill>
                  <a:schemeClr val="tx1"/>
                </a:solidFill>
                <a:effectLst/>
                <a:latin typeface="+mn-lt"/>
                <a:ea typeface="+mn-ea"/>
                <a:cs typeface="+mn-cs"/>
              </a:rPr>
              <a:t>), for example, take part in the surveillance of immigrants through identifying and sorting citizens from non-citizens, restricting mobility and access to public benefits, and sharing information with immigration officials. </a:t>
            </a:r>
            <a:r>
              <a:rPr lang="en-US" sz="1200" u="none" strike="noStrike" kern="1200" dirty="0" smtClean="0">
                <a:solidFill>
                  <a:schemeClr val="tx1"/>
                </a:solidFill>
                <a:effectLst/>
                <a:latin typeface="+mn-lt"/>
                <a:ea typeface="+mn-ea"/>
                <a:cs typeface="+mn-cs"/>
                <a:hlinkClick r:id="rId9" action="ppaction://hlinkfile" tooltip="Weber, 2013 #11615"/>
              </a:rPr>
              <a:t>Weber (2013)</a:t>
            </a:r>
            <a:r>
              <a:rPr lang="en-US" sz="1200" kern="1200" dirty="0" smtClean="0">
                <a:solidFill>
                  <a:schemeClr val="tx1"/>
                </a:solidFill>
                <a:effectLst/>
                <a:latin typeface="+mn-lt"/>
                <a:ea typeface="+mn-ea"/>
                <a:cs typeface="+mn-cs"/>
              </a:rPr>
              <a:t> argues that, “active and passive dimensions of the embedded border rely, respectively, on strategies of surveillance and attrition—or, alternatively, through surveillance and the avoidance of surveillance” (p. 114). In this context of diffused surveillance, individuals exercise self-discipline as a mean’s to avoid more overt forms of control from the state (e.g. where individuals present themselves for ‘voluntarily’ departure). </a:t>
            </a:r>
          </a:p>
          <a:p>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8</a:t>
            </a:fld>
            <a:endParaRPr lang="en-US"/>
          </a:p>
        </p:txBody>
      </p:sp>
    </p:spTree>
    <p:extLst>
      <p:ext uri="{BB962C8B-B14F-4D97-AF65-F5344CB8AC3E}">
        <p14:creationId xmlns:p14="http://schemas.microsoft.com/office/powerpoint/2010/main" val="140831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surveillence</a:t>
            </a:r>
            <a:r>
              <a:rPr lang="en-US" sz="1200" kern="1200" dirty="0" smtClean="0">
                <a:solidFill>
                  <a:schemeClr val="tx1"/>
                </a:solidFill>
                <a:effectLst/>
                <a:latin typeface="+mn-lt"/>
                <a:ea typeface="+mn-ea"/>
                <a:cs typeface="+mn-cs"/>
              </a:rPr>
              <a:t> and scrutiny of “authentic” relationships takes place pre- and post-migration. Immigration controls include direct bans on certain types of marriages (i.e. polygamous, proxy marriages), but also indirect control through bureaucratic processes and self-control. In Table 1, we present the primary sites where a genuine relationship is scrutinized and regulated: a) preemptively during the pre-migration (or pre-immigration) application process, b) post-migration during the two-year conditional period, and c) post-migration after the two-year conditional period has expired.  </a:t>
            </a:r>
          </a:p>
          <a:p>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11</a:t>
            </a:fld>
            <a:endParaRPr lang="en-US"/>
          </a:p>
        </p:txBody>
      </p:sp>
    </p:spTree>
    <p:extLst>
      <p:ext uri="{BB962C8B-B14F-4D97-AF65-F5344CB8AC3E}">
        <p14:creationId xmlns:p14="http://schemas.microsoft.com/office/powerpoint/2010/main" val="158606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2013, Minster Jason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Kenney held a press conference with Sam Benet, co-founder of Canadians Against Immigration Fraud (CAIF) and </a:t>
            </a:r>
            <a:r>
              <a:rPr lang="en-US" sz="1200" kern="1200" dirty="0" err="1" smtClean="0">
                <a:solidFill>
                  <a:schemeClr val="tx1"/>
                </a:solidFill>
                <a:effectLst/>
                <a:latin typeface="+mn-lt"/>
                <a:ea typeface="+mn-ea"/>
                <a:cs typeface="+mn-cs"/>
              </a:rPr>
              <a:t>Palwinder</a:t>
            </a:r>
            <a:r>
              <a:rPr lang="en-US" sz="1200" kern="1200" dirty="0" smtClean="0">
                <a:solidFill>
                  <a:schemeClr val="tx1"/>
                </a:solidFill>
                <a:effectLst/>
                <a:latin typeface="+mn-lt"/>
                <a:ea typeface="+mn-ea"/>
                <a:cs typeface="+mn-cs"/>
              </a:rPr>
              <a:t> Singh Gill, founder of the Canadian Marriage Fraud Victims Society.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Brampton resident </a:t>
            </a:r>
            <a:r>
              <a:rPr lang="en-US" sz="1200" kern="1200" dirty="0" err="1" smtClean="0">
                <a:solidFill>
                  <a:schemeClr val="tx1"/>
                </a:solidFill>
                <a:effectLst/>
                <a:latin typeface="+mn-lt"/>
                <a:ea typeface="+mn-ea"/>
                <a:cs typeface="+mn-cs"/>
              </a:rPr>
              <a:t>Saranjeet</a:t>
            </a:r>
            <a:r>
              <a:rPr lang="en-US" sz="1200" kern="1200" dirty="0" smtClean="0">
                <a:solidFill>
                  <a:schemeClr val="tx1"/>
                </a:solidFill>
                <a:effectLst/>
                <a:latin typeface="+mn-lt"/>
                <a:ea typeface="+mn-ea"/>
                <a:cs typeface="+mn-cs"/>
              </a:rPr>
              <a:t> Benet, and his father </a:t>
            </a:r>
            <a:r>
              <a:rPr lang="en-US" sz="1200" kern="1200" dirty="0" err="1" smtClean="0">
                <a:solidFill>
                  <a:schemeClr val="tx1"/>
                </a:solidFill>
                <a:effectLst/>
                <a:latin typeface="+mn-lt"/>
                <a:ea typeface="+mn-ea"/>
                <a:cs typeface="+mn-cs"/>
              </a:rPr>
              <a:t>Sampuran</a:t>
            </a:r>
            <a:r>
              <a:rPr lang="en-US" sz="1200" kern="1200" dirty="0" smtClean="0">
                <a:solidFill>
                  <a:schemeClr val="tx1"/>
                </a:solidFill>
                <a:effectLst/>
                <a:latin typeface="+mn-lt"/>
                <a:ea typeface="+mn-ea"/>
                <a:cs typeface="+mn-cs"/>
              </a:rPr>
              <a:t> (Sam) Benet, had founded CAIF in 2009 to launch a class action lawsuit at the Federal Court of Canada on behalf “of Canadian sponsors who married foreigners in good faith but were jilted and end up with emotional scars and financial losses.”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 Benet, who spearheaded the lawsuit and subsequent lobby efforts with CAIF alleged that his daughter-in-law (to whom he had arranged his son’s marriage) committed fraud and had deceptively entered marriage in order to gain immigration status to Canada. He alleged that she had no interest in consummating the marriage and left the family home shortly after arriving Canada.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Source: http://</a:t>
            </a:r>
            <a:r>
              <a:rPr lang="en-US" sz="1200" kern="1200" dirty="0" err="1" smtClean="0">
                <a:solidFill>
                  <a:schemeClr val="tx1"/>
                </a:solidFill>
                <a:effectLst/>
                <a:latin typeface="+mn-lt"/>
                <a:ea typeface="+mn-ea"/>
                <a:cs typeface="+mn-cs"/>
              </a:rPr>
              <a:t>www.thestar.com</a:t>
            </a:r>
            <a:r>
              <a:rPr lang="en-US" sz="1200" kern="1200" dirty="0" smtClean="0">
                <a:solidFill>
                  <a:schemeClr val="tx1"/>
                </a:solidFill>
                <a:effectLst/>
                <a:latin typeface="+mn-lt"/>
                <a:ea typeface="+mn-ea"/>
                <a:cs typeface="+mn-cs"/>
              </a:rPr>
              <a:t>/news/</a:t>
            </a:r>
            <a:r>
              <a:rPr lang="en-US" sz="1200" kern="1200" dirty="0" err="1" smtClean="0">
                <a:solidFill>
                  <a:schemeClr val="tx1"/>
                </a:solidFill>
                <a:effectLst/>
                <a:latin typeface="+mn-lt"/>
                <a:ea typeface="+mn-ea"/>
                <a:cs typeface="+mn-cs"/>
              </a:rPr>
              <a:t>gta</a:t>
            </a:r>
            <a:r>
              <a:rPr lang="en-US" sz="1200" kern="1200" dirty="0" smtClean="0">
                <a:solidFill>
                  <a:schemeClr val="tx1"/>
                </a:solidFill>
                <a:effectLst/>
                <a:latin typeface="+mn-lt"/>
                <a:ea typeface="+mn-ea"/>
                <a:cs typeface="+mn-cs"/>
              </a:rPr>
              <a:t>/2009/03/31/</a:t>
            </a:r>
            <a:r>
              <a:rPr lang="en-US" sz="1200" kern="1200" dirty="0" err="1" smtClean="0">
                <a:solidFill>
                  <a:schemeClr val="tx1"/>
                </a:solidFill>
                <a:effectLst/>
                <a:latin typeface="+mn-lt"/>
                <a:ea typeface="+mn-ea"/>
                <a:cs typeface="+mn-cs"/>
              </a:rPr>
              <a:t>ottawa_sued_over_alleged_marriage_frauds.html</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63712A-2518-9E4F-AF70-EDA4A320503C}" type="slidenum">
              <a:rPr lang="en-US" smtClean="0"/>
              <a:t>13</a:t>
            </a:fld>
            <a:endParaRPr lang="en-US"/>
          </a:p>
        </p:txBody>
      </p:sp>
    </p:spTree>
    <p:extLst>
      <p:ext uri="{BB962C8B-B14F-4D97-AF65-F5344CB8AC3E}">
        <p14:creationId xmlns:p14="http://schemas.microsoft.com/office/powerpoint/2010/main" val="7217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 to policy development in the United States, Australia and the United Kingdom, conditional permanent residence for sponsored spouses was promoted as a means to crack down on “marriage fraud” despite the lack of empirical evidence that this was a significant problem. </a:t>
            </a:r>
          </a:p>
          <a:p>
            <a:endParaRPr lang="en-US" dirty="0"/>
          </a:p>
        </p:txBody>
      </p:sp>
      <p:sp>
        <p:nvSpPr>
          <p:cNvPr id="4" name="Slide Number Placeholder 3"/>
          <p:cNvSpPr>
            <a:spLocks noGrp="1"/>
          </p:cNvSpPr>
          <p:nvPr>
            <p:ph type="sldNum" sz="quarter" idx="10"/>
          </p:nvPr>
        </p:nvSpPr>
        <p:spPr/>
        <p:txBody>
          <a:bodyPr/>
          <a:lstStyle/>
          <a:p>
            <a:fld id="{B265BFC8-3D25-2C4D-AFCF-3038F8A7050B}" type="slidenum">
              <a:rPr lang="en-US" smtClean="0"/>
              <a:t>15</a:t>
            </a:fld>
            <a:endParaRPr lang="en-US"/>
          </a:p>
        </p:txBody>
      </p:sp>
    </p:spTree>
    <p:extLst>
      <p:ext uri="{BB962C8B-B14F-4D97-AF65-F5344CB8AC3E}">
        <p14:creationId xmlns:p14="http://schemas.microsoft.com/office/powerpoint/2010/main" val="203175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C2CA833-70CC-4899-ADEE-D9F76E34733F}" type="datetimeFigureOut">
              <a:rPr lang="en-CA" smtClean="0"/>
              <a:t>2017-01-15</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9A64462-0DA7-43CE-BCDA-B0973D5AC0A3}"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2CA833-70CC-4899-ADEE-D9F76E34733F}" type="datetimeFigureOut">
              <a:rPr lang="en-CA" smtClean="0"/>
              <a:t>2017-01-15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A64462-0DA7-43CE-BCDA-B0973D5AC0A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2CA833-70CC-4899-ADEE-D9F76E34733F}" type="datetimeFigureOut">
              <a:rPr lang="en-CA" smtClean="0"/>
              <a:t>2017-01-15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9A64462-0DA7-43CE-BCDA-B0973D5AC0A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C2CA833-70CC-4899-ADEE-D9F76E34733F}" type="datetimeFigureOut">
              <a:rPr lang="en-CA" smtClean="0"/>
              <a:t>2017-01-15</a:t>
            </a:fld>
            <a:endParaRPr lang="en-CA"/>
          </a:p>
        </p:txBody>
      </p:sp>
      <p:sp>
        <p:nvSpPr>
          <p:cNvPr id="9" name="Slide Number Placeholder 8"/>
          <p:cNvSpPr>
            <a:spLocks noGrp="1"/>
          </p:cNvSpPr>
          <p:nvPr>
            <p:ph type="sldNum" sz="quarter" idx="15"/>
          </p:nvPr>
        </p:nvSpPr>
        <p:spPr/>
        <p:txBody>
          <a:bodyPr rtlCol="0"/>
          <a:lstStyle/>
          <a:p>
            <a:fld id="{E9A64462-0DA7-43CE-BCDA-B0973D5AC0A3}" type="slidenum">
              <a:rPr lang="en-CA" smtClean="0"/>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C2CA833-70CC-4899-ADEE-D9F76E34733F}" type="datetimeFigureOut">
              <a:rPr lang="en-CA" smtClean="0"/>
              <a:t>2017-01-15</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9A64462-0DA7-43CE-BCDA-B0973D5AC0A3}"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C2CA833-70CC-4899-ADEE-D9F76E34733F}" type="datetimeFigureOut">
              <a:rPr lang="en-CA" smtClean="0"/>
              <a:t>2017-01-15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9A64462-0DA7-43CE-BCDA-B0973D5AC0A3}" type="slidenum">
              <a:rPr lang="en-CA" smtClean="0"/>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C2CA833-70CC-4899-ADEE-D9F76E34733F}" type="datetimeFigureOut">
              <a:rPr lang="en-CA" smtClean="0"/>
              <a:t>2017-01-15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9A64462-0DA7-43CE-BCDA-B0973D5AC0A3}" type="slidenum">
              <a:rPr lang="en-CA" smtClean="0"/>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C2CA833-70CC-4899-ADEE-D9F76E34733F}" type="datetimeFigureOut">
              <a:rPr lang="en-CA" smtClean="0"/>
              <a:t>2017-01-15</a:t>
            </a:fld>
            <a:endParaRPr lang="en-CA"/>
          </a:p>
        </p:txBody>
      </p:sp>
      <p:sp>
        <p:nvSpPr>
          <p:cNvPr id="7" name="Slide Number Placeholder 6"/>
          <p:cNvSpPr>
            <a:spLocks noGrp="1"/>
          </p:cNvSpPr>
          <p:nvPr>
            <p:ph type="sldNum" sz="quarter" idx="11"/>
          </p:nvPr>
        </p:nvSpPr>
        <p:spPr/>
        <p:txBody>
          <a:bodyPr rtlCol="0"/>
          <a:lstStyle/>
          <a:p>
            <a:fld id="{E9A64462-0DA7-43CE-BCDA-B0973D5AC0A3}" type="slidenum">
              <a:rPr lang="en-CA" smtClean="0"/>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CA833-70CC-4899-ADEE-D9F76E34733F}" type="datetimeFigureOut">
              <a:rPr lang="en-CA" smtClean="0"/>
              <a:t>2017-01-15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9A64462-0DA7-43CE-BCDA-B0973D5AC0A3}"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C2CA833-70CC-4899-ADEE-D9F76E34733F}" type="datetimeFigureOut">
              <a:rPr lang="en-CA" smtClean="0"/>
              <a:t>2017-01-15</a:t>
            </a:fld>
            <a:endParaRPr lang="en-CA"/>
          </a:p>
        </p:txBody>
      </p:sp>
      <p:sp>
        <p:nvSpPr>
          <p:cNvPr id="22" name="Slide Number Placeholder 21"/>
          <p:cNvSpPr>
            <a:spLocks noGrp="1"/>
          </p:cNvSpPr>
          <p:nvPr>
            <p:ph type="sldNum" sz="quarter" idx="15"/>
          </p:nvPr>
        </p:nvSpPr>
        <p:spPr/>
        <p:txBody>
          <a:bodyPr rtlCol="0"/>
          <a:lstStyle/>
          <a:p>
            <a:fld id="{E9A64462-0DA7-43CE-BCDA-B0973D5AC0A3}" type="slidenum">
              <a:rPr lang="en-CA" smtClean="0"/>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C2CA833-70CC-4899-ADEE-D9F76E34733F}" type="datetimeFigureOut">
              <a:rPr lang="en-CA" smtClean="0"/>
              <a:t>2017-01-15</a:t>
            </a:fld>
            <a:endParaRPr lang="en-CA"/>
          </a:p>
        </p:txBody>
      </p:sp>
      <p:sp>
        <p:nvSpPr>
          <p:cNvPr id="18" name="Slide Number Placeholder 17"/>
          <p:cNvSpPr>
            <a:spLocks noGrp="1"/>
          </p:cNvSpPr>
          <p:nvPr>
            <p:ph type="sldNum" sz="quarter" idx="11"/>
          </p:nvPr>
        </p:nvSpPr>
        <p:spPr/>
        <p:txBody>
          <a:bodyPr rtlCol="0"/>
          <a:lstStyle/>
          <a:p>
            <a:fld id="{E9A64462-0DA7-43CE-BCDA-B0973D5AC0A3}" type="slidenum">
              <a:rPr lang="en-CA" smtClean="0"/>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C2CA833-70CC-4899-ADEE-D9F76E34733F}" type="datetimeFigureOut">
              <a:rPr lang="en-CA" smtClean="0"/>
              <a:t>2017-01-15</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9A64462-0DA7-43CE-BCDA-B0973D5AC0A3}"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package" Target="../embeddings/Microsoft_Word_Document1.docx"/><Relationship Id="rId5" Type="http://schemas.openxmlformats.org/officeDocument/2006/relationships/image" Target="../media/image9.png"/><Relationship Id="rId6" Type="http://schemas.openxmlformats.org/officeDocument/2006/relationships/package" Target="../embeddings/Microsoft_Word_Document2.docx"/><Relationship Id="rId7"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tiff"/><Relationship Id="rId5" Type="http://schemas.openxmlformats.org/officeDocument/2006/relationships/image" Target="../media/image3.jp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hyperlink" Target="mailto:r.bhuyan@utoronto.ca" TargetMode="External"/><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28600"/>
            <a:ext cx="7086600" cy="4648200"/>
          </a:xfrm>
        </p:spPr>
        <p:txBody>
          <a:bodyPr>
            <a:normAutofit fontScale="90000"/>
          </a:bodyPr>
          <a:lstStyle/>
          <a:p>
            <a:r>
              <a:rPr lang="en-US" sz="4000" dirty="0" smtClean="0"/>
              <a:t>Criminalizing “Marriage Fraud” at Multiple Borders</a:t>
            </a:r>
            <a:br>
              <a:rPr lang="en-US" sz="4000" dirty="0" smtClean="0"/>
            </a:br>
            <a:r>
              <a:rPr lang="en-US" sz="4000" dirty="0"/>
              <a:t/>
            </a:r>
            <a:br>
              <a:rPr lang="en-US" sz="4000" dirty="0"/>
            </a:br>
            <a:r>
              <a:rPr lang="en-US" sz="4000" dirty="0" smtClean="0"/>
              <a:t>Tracing the Gendered and Racialized effects of </a:t>
            </a:r>
            <a:r>
              <a:rPr lang="en-US" sz="4000" dirty="0" err="1" smtClean="0"/>
              <a:t>Crimmigration</a:t>
            </a:r>
            <a:r>
              <a:rPr lang="en-US" sz="4000" dirty="0" smtClean="0"/>
              <a:t> in Canada</a:t>
            </a:r>
            <a:r>
              <a:rPr lang="en-US" sz="3200" dirty="0"/>
              <a:t/>
            </a:r>
            <a:br>
              <a:rPr lang="en-US" sz="3200" dirty="0"/>
            </a:br>
            <a:r>
              <a:rPr lang="en-CA" sz="3200" dirty="0" smtClean="0"/>
              <a:t/>
            </a:r>
            <a:br>
              <a:rPr lang="en-CA" sz="3200" dirty="0" smtClean="0"/>
            </a:br>
            <a:r>
              <a:rPr lang="en-CA" sz="2700" dirty="0" smtClean="0"/>
              <a:t>Rupaleem Bhuyan, Anna </a:t>
            </a:r>
            <a:r>
              <a:rPr lang="en-CA" sz="2700" dirty="0" err="1" smtClean="0"/>
              <a:t>Korteweg</a:t>
            </a:r>
            <a:r>
              <a:rPr lang="en-CA" sz="2700" dirty="0" smtClean="0"/>
              <a:t>, &amp; Karin </a:t>
            </a:r>
            <a:r>
              <a:rPr lang="en-CA" sz="2700" dirty="0" err="1" smtClean="0"/>
              <a:t>Baqi</a:t>
            </a:r>
            <a:r>
              <a:rPr lang="en-CA" sz="2700" dirty="0" smtClean="0"/>
              <a:t/>
            </a:r>
            <a:br>
              <a:rPr lang="en-CA" sz="2700" dirty="0" smtClean="0"/>
            </a:br>
            <a:r>
              <a:rPr lang="en-CA" sz="2700" dirty="0" smtClean="0"/>
              <a:t>Migrant Mothers Project</a:t>
            </a:r>
            <a:br>
              <a:rPr lang="en-CA" sz="2700" dirty="0" smtClean="0"/>
            </a:br>
            <a:r>
              <a:rPr lang="en-CA" sz="2700" dirty="0" smtClean="0"/>
              <a:t>University of Toronto</a:t>
            </a:r>
            <a:endParaRPr lang="en-CA" sz="2700" dirty="0"/>
          </a:p>
        </p:txBody>
      </p:sp>
      <p:sp>
        <p:nvSpPr>
          <p:cNvPr id="3" name="Subtitle 2"/>
          <p:cNvSpPr>
            <a:spLocks noGrp="1"/>
          </p:cNvSpPr>
          <p:nvPr>
            <p:ph type="subTitle" idx="1"/>
          </p:nvPr>
        </p:nvSpPr>
        <p:spPr>
          <a:xfrm>
            <a:off x="2133600" y="5410200"/>
            <a:ext cx="6705600" cy="1295400"/>
          </a:xfrm>
        </p:spPr>
        <p:txBody>
          <a:bodyPr>
            <a:normAutofit/>
          </a:bodyPr>
          <a:lstStyle/>
          <a:p>
            <a:r>
              <a:rPr lang="en-US" dirty="0" smtClean="0"/>
              <a:t>Society for Social Work Research</a:t>
            </a:r>
          </a:p>
          <a:p>
            <a:r>
              <a:rPr lang="en-US" dirty="0" smtClean="0"/>
              <a:t>January 15, 2017</a:t>
            </a:r>
          </a:p>
          <a:p>
            <a:r>
              <a:rPr lang="en-US" dirty="0" smtClean="0"/>
              <a:t>New Orleans, LA</a:t>
            </a:r>
          </a:p>
          <a:p>
            <a:endParaRPr lang="en-CA" dirty="0" smtClean="0"/>
          </a:p>
        </p:txBody>
      </p:sp>
    </p:spTree>
    <p:extLst>
      <p:ext uri="{BB962C8B-B14F-4D97-AF65-F5344CB8AC3E}">
        <p14:creationId xmlns:p14="http://schemas.microsoft.com/office/powerpoint/2010/main" val="3624614659"/>
      </p:ext>
    </p:extLst>
  </p:cSld>
  <p:clrMapOvr>
    <a:masterClrMapping/>
  </p:clrMapOvr>
  <mc:AlternateContent xmlns:mc="http://schemas.openxmlformats.org/markup-compatibility/2006" xmlns:p14="http://schemas.microsoft.com/office/powerpoint/2010/main">
    <mc:Choice Requires="p14">
      <p:transition spd="slow" p14:dur="2000" advTm="2112"/>
    </mc:Choice>
    <mc:Fallback xmlns="">
      <p:transition spd="slow" advTm="211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228600"/>
            <a:ext cx="9144001" cy="6248400"/>
          </a:xfrm>
          <a:prstGeom prst="rect">
            <a:avLst/>
          </a:prstGeom>
        </p:spPr>
      </p:pic>
    </p:spTree>
    <p:extLst>
      <p:ext uri="{BB962C8B-B14F-4D97-AF65-F5344CB8AC3E}">
        <p14:creationId xmlns:p14="http://schemas.microsoft.com/office/powerpoint/2010/main" val="1234736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Crimmigration</a:t>
            </a:r>
            <a:r>
              <a:rPr lang="en-US" dirty="0" smtClean="0"/>
              <a:t> – Canadian Context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87,317 migrants detained 2006-2014 </a:t>
            </a:r>
            <a:r>
              <a:rPr lang="en-US" sz="1800" dirty="0" smtClean="0"/>
              <a:t>(</a:t>
            </a:r>
            <a:r>
              <a:rPr lang="en-US" sz="1800" dirty="0" err="1" smtClean="0"/>
              <a:t>noii</a:t>
            </a:r>
            <a:r>
              <a:rPr lang="en-US" sz="1800" dirty="0" smtClean="0"/>
              <a:t>, 2014)</a:t>
            </a:r>
          </a:p>
          <a:p>
            <a:pPr lvl="1"/>
            <a:r>
              <a:rPr lang="en-US" dirty="0" smtClean="0"/>
              <a:t>Many without a specific criminal charge</a:t>
            </a:r>
          </a:p>
          <a:p>
            <a:pPr lvl="1"/>
            <a:r>
              <a:rPr lang="en-US" dirty="0" smtClean="0"/>
              <a:t>No limit on length of detention</a:t>
            </a:r>
          </a:p>
          <a:p>
            <a:pPr lvl="1"/>
            <a:endParaRPr lang="en-US" dirty="0" smtClean="0"/>
          </a:p>
          <a:p>
            <a:r>
              <a:rPr lang="en-US" dirty="0" smtClean="0"/>
              <a:t>Primary targets of detention &amp; deportation</a:t>
            </a:r>
          </a:p>
          <a:p>
            <a:pPr lvl="1"/>
            <a:r>
              <a:rPr lang="en-US" dirty="0" smtClean="0"/>
              <a:t>“Failed refugees” </a:t>
            </a:r>
          </a:p>
          <a:p>
            <a:pPr lvl="1"/>
            <a:r>
              <a:rPr lang="en-US" dirty="0" smtClean="0"/>
              <a:t>Criminal Removals </a:t>
            </a:r>
          </a:p>
          <a:p>
            <a:pPr lvl="1"/>
            <a:r>
              <a:rPr lang="en-US" dirty="0" smtClean="0"/>
              <a:t>Racialized men (i.e. African, Arab)		</a:t>
            </a:r>
          </a:p>
          <a:p>
            <a:pPr lvl="1"/>
            <a:endParaRPr lang="en-US" dirty="0" smtClean="0"/>
          </a:p>
          <a:p>
            <a:r>
              <a:rPr lang="en-US" dirty="0" smtClean="0"/>
              <a:t>“Criminalizing” administrative violations</a:t>
            </a:r>
          </a:p>
          <a:p>
            <a:pPr lvl="1"/>
            <a:r>
              <a:rPr lang="en-US" dirty="0" smtClean="0"/>
              <a:t>“Bogus refugees”</a:t>
            </a:r>
          </a:p>
          <a:p>
            <a:pPr lvl="1"/>
            <a:r>
              <a:rPr lang="en-US" dirty="0" smtClean="0"/>
              <a:t>“Fake visa students”</a:t>
            </a:r>
          </a:p>
          <a:p>
            <a:pPr lvl="1"/>
            <a:r>
              <a:rPr lang="en-US" dirty="0" smtClean="0"/>
              <a:t>“Marriage fraudsters”</a:t>
            </a:r>
          </a:p>
          <a:p>
            <a:pPr lvl="1"/>
            <a:endParaRPr lang="en-US" dirty="0" smtClean="0"/>
          </a:p>
        </p:txBody>
      </p:sp>
    </p:spTree>
    <p:extLst>
      <p:ext uri="{BB962C8B-B14F-4D97-AF65-F5344CB8AC3E}">
        <p14:creationId xmlns:p14="http://schemas.microsoft.com/office/powerpoint/2010/main" val="55530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3505200"/>
            <a:ext cx="6172200" cy="2053590"/>
          </a:xfrm>
        </p:spPr>
        <p:txBody>
          <a:bodyPr>
            <a:noAutofit/>
          </a:bodyPr>
          <a:lstStyle/>
          <a:p>
            <a:r>
              <a:rPr lang="en-US" sz="3600" dirty="0" smtClean="0"/>
              <a:t/>
            </a:r>
            <a:br>
              <a:rPr lang="en-US" sz="3600" dirty="0" smtClean="0"/>
            </a:br>
            <a:r>
              <a:rPr lang="en-US" sz="3600" dirty="0" smtClean="0"/>
              <a:t>Case Study: </a:t>
            </a:r>
            <a:br>
              <a:rPr lang="en-US" sz="3600" dirty="0" smtClean="0"/>
            </a:br>
            <a:r>
              <a:rPr lang="en-US" sz="3600" dirty="0"/>
              <a:t/>
            </a:r>
            <a:br>
              <a:rPr lang="en-US" sz="3600" dirty="0"/>
            </a:br>
            <a:r>
              <a:rPr lang="en-US" sz="3600" dirty="0" smtClean="0"/>
              <a:t>Criminalizing Marriage Fraud </a:t>
            </a:r>
            <a:r>
              <a:rPr lang="en-US" sz="3600" dirty="0"/>
              <a:t/>
            </a:r>
            <a:br>
              <a:rPr lang="en-US" sz="3600" dirty="0"/>
            </a:br>
            <a:r>
              <a:rPr lang="en-US" sz="3600" dirty="0" smtClean="0"/>
              <a:t>at multiple borders</a:t>
            </a:r>
            <a:endParaRPr lang="en-US" sz="3600" dirty="0"/>
          </a:p>
        </p:txBody>
      </p:sp>
    </p:spTree>
    <p:extLst>
      <p:ext uri="{BB962C8B-B14F-4D97-AF65-F5344CB8AC3E}">
        <p14:creationId xmlns:p14="http://schemas.microsoft.com/office/powerpoint/2010/main" val="528224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Jig is Up on Marriage Fraud”</a:t>
            </a:r>
            <a:endParaRPr lang="en-US" dirty="0"/>
          </a:p>
        </p:txBody>
      </p:sp>
      <p:pic>
        <p:nvPicPr>
          <p:cNvPr id="4" name="Content Placeholder 3" descr="4F60EE1696BAFE79EF55E7B0101498.jpg"/>
          <p:cNvPicPr>
            <a:picLocks noGrp="1" noChangeAspect="1"/>
          </p:cNvPicPr>
          <p:nvPr>
            <p:ph idx="1"/>
          </p:nvPr>
        </p:nvPicPr>
        <p:blipFill>
          <a:blip r:embed="rId3"/>
          <a:srcRect t="14408" b="14408"/>
          <a:stretch>
            <a:fillRect/>
          </a:stretch>
        </p:blipFill>
        <p:spPr>
          <a:xfrm>
            <a:off x="507726" y="2302934"/>
            <a:ext cx="8217174" cy="3963396"/>
          </a:xfrm>
        </p:spPr>
      </p:pic>
      <p:sp>
        <p:nvSpPr>
          <p:cNvPr id="5" name="Footer Placeholder 3"/>
          <p:cNvSpPr>
            <a:spLocks noGrp="1"/>
          </p:cNvSpPr>
          <p:nvPr>
            <p:ph type="ftr" sz="quarter" idx="4294967295"/>
          </p:nvPr>
        </p:nvSpPr>
        <p:spPr>
          <a:xfrm>
            <a:off x="7391400" y="6356350"/>
            <a:ext cx="1752600" cy="365125"/>
          </a:xfrm>
          <a:prstGeom prst="rect">
            <a:avLst/>
          </a:prstGeom>
        </p:spPr>
        <p:txBody>
          <a:bodyPr/>
          <a:lstStyle/>
          <a:p>
            <a:pPr>
              <a:defRPr/>
            </a:pPr>
            <a:r>
              <a:rPr lang="en-US" dirty="0"/>
              <a:t>Bhuyan</a:t>
            </a:r>
            <a:r>
              <a:rPr lang="en-US" i="1" dirty="0"/>
              <a:t>.</a:t>
            </a:r>
            <a:r>
              <a:rPr lang="en-US" dirty="0"/>
              <a:t>, </a:t>
            </a:r>
            <a:r>
              <a:rPr lang="en-US" dirty="0" smtClean="0"/>
              <a:t>2015</a:t>
            </a:r>
            <a:endParaRPr lang="en-US" dirty="0"/>
          </a:p>
        </p:txBody>
      </p:sp>
    </p:spTree>
    <p:extLst>
      <p:ext uri="{BB962C8B-B14F-4D97-AF65-F5344CB8AC3E}">
        <p14:creationId xmlns:p14="http://schemas.microsoft.com/office/powerpoint/2010/main" val="163473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93887"/>
            <a:ext cx="7847013" cy="914400"/>
          </a:xfrm>
        </p:spPr>
        <p:txBody>
          <a:bodyPr>
            <a:normAutofit/>
          </a:bodyPr>
          <a:lstStyle/>
          <a:p>
            <a:r>
              <a:rPr lang="en-US" sz="3200" dirty="0" smtClean="0"/>
              <a:t>Fraud Prevention Month</a:t>
            </a:r>
            <a:endParaRPr lang="en-US" sz="3200" dirty="0"/>
          </a:p>
        </p:txBody>
      </p:sp>
      <p:sp>
        <p:nvSpPr>
          <p:cNvPr id="3" name="Content Placeholder 2"/>
          <p:cNvSpPr>
            <a:spLocks noGrp="1"/>
          </p:cNvSpPr>
          <p:nvPr>
            <p:ph idx="1"/>
          </p:nvPr>
        </p:nvSpPr>
        <p:spPr>
          <a:xfrm>
            <a:off x="1114424" y="1958660"/>
            <a:ext cx="7610476" cy="4307669"/>
          </a:xfrm>
        </p:spPr>
        <p:txBody>
          <a:bodyPr>
            <a:normAutofit/>
          </a:bodyPr>
          <a:lstStyle/>
          <a:p>
            <a:pPr marL="0" indent="0">
              <a:buNone/>
            </a:pPr>
            <a:r>
              <a:rPr lang="en-US" sz="2200" dirty="0"/>
              <a:t>“I have heard stories from victims across the country that have been left emotionally and financially devastated because of immigration fraud,” said Minister Kenney. “The best way to protect oneself is to become informed. I encourage Canadians, and especially newcomers, to visit the Citizenship and Immigration Canada (CIC) website during Fraud Prevention Month to learn about their rights and responsibilities as they relate to citizenship and immigration so they can protect themselves.”</a:t>
            </a:r>
            <a:br>
              <a:rPr lang="en-US" sz="2200" dirty="0"/>
            </a:br>
            <a:r>
              <a:rPr lang="en-US" sz="2200" dirty="0"/>
              <a:t/>
            </a:r>
            <a:br>
              <a:rPr lang="en-US" sz="2200" dirty="0"/>
            </a:br>
            <a:r>
              <a:rPr lang="en-US" sz="2200" dirty="0"/>
              <a:t>Prime Minister Stephen Harper March 2013</a:t>
            </a:r>
          </a:p>
        </p:txBody>
      </p:sp>
      <p:sp>
        <p:nvSpPr>
          <p:cNvPr id="4" name="Footer Placeholder 3"/>
          <p:cNvSpPr>
            <a:spLocks noGrp="1"/>
          </p:cNvSpPr>
          <p:nvPr>
            <p:ph type="ftr" sz="quarter" idx="4294967295"/>
          </p:nvPr>
        </p:nvSpPr>
        <p:spPr>
          <a:xfrm>
            <a:off x="7391400" y="6356350"/>
            <a:ext cx="1752600" cy="365125"/>
          </a:xfrm>
          <a:prstGeom prst="rect">
            <a:avLst/>
          </a:prstGeom>
        </p:spPr>
        <p:txBody>
          <a:bodyPr/>
          <a:lstStyle/>
          <a:p>
            <a:pPr>
              <a:defRPr/>
            </a:pPr>
            <a:r>
              <a:rPr lang="en-US" dirty="0"/>
              <a:t>Bhuyan</a:t>
            </a:r>
            <a:r>
              <a:rPr lang="en-US" i="1" dirty="0"/>
              <a:t>.</a:t>
            </a:r>
            <a:r>
              <a:rPr lang="en-US" dirty="0"/>
              <a:t>, </a:t>
            </a:r>
            <a:r>
              <a:rPr lang="en-US" dirty="0" smtClean="0"/>
              <a:t>2015</a:t>
            </a:r>
            <a:endParaRPr lang="en-US" dirty="0"/>
          </a:p>
        </p:txBody>
      </p:sp>
    </p:spTree>
    <p:extLst>
      <p:ext uri="{BB962C8B-B14F-4D97-AF65-F5344CB8AC3E}">
        <p14:creationId xmlns:p14="http://schemas.microsoft.com/office/powerpoint/2010/main" val="1810447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Conditional Permanent Residence</a:t>
            </a:r>
            <a:endParaRPr lang="en-US" sz="3600" dirty="0"/>
          </a:p>
        </p:txBody>
      </p:sp>
      <p:sp>
        <p:nvSpPr>
          <p:cNvPr id="3" name="Content Placeholder 2"/>
          <p:cNvSpPr>
            <a:spLocks noGrp="1"/>
          </p:cNvSpPr>
          <p:nvPr>
            <p:ph sz="quarter" idx="1"/>
          </p:nvPr>
        </p:nvSpPr>
        <p:spPr/>
        <p:txBody>
          <a:bodyPr/>
          <a:lstStyle/>
          <a:p>
            <a:r>
              <a:rPr lang="en-US" dirty="0" smtClean="0"/>
              <a:t>Introduced in October 2012</a:t>
            </a:r>
          </a:p>
          <a:p>
            <a:r>
              <a:rPr lang="en-US" dirty="0" smtClean="0"/>
              <a:t>Applies to sponsored spouses/partners who:</a:t>
            </a:r>
          </a:p>
          <a:p>
            <a:pPr lvl="1"/>
            <a:r>
              <a:rPr lang="en-US" dirty="0" smtClean="0"/>
              <a:t>Do not have children in common</a:t>
            </a:r>
          </a:p>
          <a:p>
            <a:pPr lvl="1"/>
            <a:r>
              <a:rPr lang="en-US" dirty="0" smtClean="0"/>
              <a:t>Are in a relationship for two years or less</a:t>
            </a:r>
          </a:p>
          <a:p>
            <a:r>
              <a:rPr lang="en-US" dirty="0" smtClean="0"/>
              <a:t>Conditions</a:t>
            </a:r>
          </a:p>
          <a:p>
            <a:pPr lvl="1"/>
            <a:r>
              <a:rPr lang="en-US" dirty="0" smtClean="0"/>
              <a:t>Must cohabitate in a “conjugal” relationship</a:t>
            </a:r>
            <a:r>
              <a:rPr lang="en-US" dirty="0"/>
              <a:t> </a:t>
            </a:r>
            <a:r>
              <a:rPr lang="en-US" dirty="0" smtClean="0"/>
              <a:t>for two years</a:t>
            </a:r>
          </a:p>
          <a:p>
            <a:pPr lvl="1"/>
            <a:r>
              <a:rPr lang="en-US" dirty="0" smtClean="0"/>
              <a:t>May lose status if the relationship ends or if you do not meet the condition</a:t>
            </a:r>
          </a:p>
          <a:p>
            <a:r>
              <a:rPr lang="en-US" dirty="0" smtClean="0"/>
              <a:t>Exceptions</a:t>
            </a:r>
          </a:p>
          <a:p>
            <a:pPr lvl="1"/>
            <a:r>
              <a:rPr lang="en-US" dirty="0" smtClean="0"/>
              <a:t>Death of sponsor</a:t>
            </a:r>
          </a:p>
          <a:p>
            <a:pPr lvl="1"/>
            <a:r>
              <a:rPr lang="en-US" dirty="0" smtClean="0"/>
              <a:t>“Abuse and Neglect”</a:t>
            </a:r>
            <a:endParaRPr lang="en-US" dirty="0"/>
          </a:p>
        </p:txBody>
      </p:sp>
    </p:spTree>
    <p:extLst>
      <p:ext uri="{BB962C8B-B14F-4D97-AF65-F5344CB8AC3E}">
        <p14:creationId xmlns:p14="http://schemas.microsoft.com/office/powerpoint/2010/main" val="3143567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607420"/>
          </a:xfrm>
        </p:spPr>
        <p:txBody>
          <a:bodyPr>
            <a:noAutofit/>
          </a:bodyPr>
          <a:lstStyle/>
          <a:p>
            <a:r>
              <a:rPr lang="en-US" sz="3600" dirty="0" smtClean="0"/>
              <a:t>“</a:t>
            </a:r>
            <a:r>
              <a:rPr lang="en-US" sz="3600" dirty="0" smtClean="0"/>
              <a:t>Exception </a:t>
            </a:r>
            <a:r>
              <a:rPr lang="en-US" sz="3600" dirty="0" smtClean="0"/>
              <a:t>for Abuse &amp; Neglect”</a:t>
            </a:r>
            <a:endParaRPr lang="en-US" sz="3600" dirty="0"/>
          </a:p>
        </p:txBody>
      </p:sp>
      <p:sp>
        <p:nvSpPr>
          <p:cNvPr id="7" name="Content Placeholder 6"/>
          <p:cNvSpPr>
            <a:spLocks noGrp="1"/>
          </p:cNvSpPr>
          <p:nvPr>
            <p:ph idx="1"/>
          </p:nvPr>
        </p:nvSpPr>
        <p:spPr>
          <a:xfrm>
            <a:off x="457200" y="1447800"/>
            <a:ext cx="8229600" cy="4867734"/>
          </a:xfrm>
        </p:spPr>
        <p:txBody>
          <a:bodyPr>
            <a:noAutofit/>
          </a:bodyPr>
          <a:lstStyle/>
          <a:p>
            <a:pPr lvl="0">
              <a:spcAft>
                <a:spcPts val="600"/>
              </a:spcAft>
            </a:pPr>
            <a:r>
              <a:rPr lang="en-CA" dirty="0"/>
              <a:t>V</a:t>
            </a:r>
            <a:r>
              <a:rPr lang="en-CA" dirty="0" smtClean="0"/>
              <a:t>ulnerability for Domestic </a:t>
            </a:r>
            <a:r>
              <a:rPr lang="en-CA" dirty="0" smtClean="0"/>
              <a:t>Violence</a:t>
            </a:r>
          </a:p>
          <a:p>
            <a:pPr lvl="1">
              <a:spcAft>
                <a:spcPts val="600"/>
              </a:spcAft>
            </a:pPr>
            <a:r>
              <a:rPr lang="en-CA" dirty="0" smtClean="0"/>
              <a:t>Forced marriage included in 2015</a:t>
            </a:r>
            <a:endParaRPr lang="en-CA" dirty="0" smtClean="0"/>
          </a:p>
          <a:p>
            <a:pPr lvl="0">
              <a:spcAft>
                <a:spcPts val="600"/>
              </a:spcAft>
            </a:pPr>
            <a:r>
              <a:rPr lang="en-CA" dirty="0" smtClean="0"/>
              <a:t>Uneven implementation </a:t>
            </a:r>
            <a:r>
              <a:rPr lang="en-CA" dirty="0"/>
              <a:t>of the “</a:t>
            </a:r>
            <a:r>
              <a:rPr lang="en-CA" dirty="0" smtClean="0"/>
              <a:t>exception”</a:t>
            </a:r>
          </a:p>
          <a:p>
            <a:pPr lvl="1">
              <a:spcAft>
                <a:spcPts val="600"/>
              </a:spcAft>
            </a:pPr>
            <a:r>
              <a:rPr lang="en-CA" i="1" dirty="0" smtClean="0">
                <a:solidFill>
                  <a:schemeClr val="accent4">
                    <a:lumMod val="50000"/>
                  </a:schemeClr>
                </a:solidFill>
              </a:rPr>
              <a:t>3 </a:t>
            </a:r>
            <a:r>
              <a:rPr lang="en-CA" i="1" dirty="0" smtClean="0">
                <a:solidFill>
                  <a:schemeClr val="accent4">
                    <a:lumMod val="50000"/>
                  </a:schemeClr>
                </a:solidFill>
              </a:rPr>
              <a:t>out of </a:t>
            </a:r>
            <a:r>
              <a:rPr lang="en-CA" i="1" dirty="0" smtClean="0">
                <a:solidFill>
                  <a:schemeClr val="accent4">
                    <a:lumMod val="50000"/>
                  </a:schemeClr>
                </a:solidFill>
              </a:rPr>
              <a:t>4 </a:t>
            </a:r>
            <a:r>
              <a:rPr lang="en-CA" i="1" dirty="0" smtClean="0">
                <a:solidFill>
                  <a:schemeClr val="accent4">
                    <a:lumMod val="50000"/>
                  </a:schemeClr>
                </a:solidFill>
              </a:rPr>
              <a:t>were successful between 2012-2014</a:t>
            </a:r>
          </a:p>
          <a:p>
            <a:pPr lvl="0">
              <a:spcAft>
                <a:spcPts val="600"/>
              </a:spcAft>
            </a:pPr>
            <a:r>
              <a:rPr lang="en-US" dirty="0" smtClean="0"/>
              <a:t>Low reporting </a:t>
            </a:r>
            <a:r>
              <a:rPr lang="en-US" dirty="0"/>
              <a:t>to CIC</a:t>
            </a:r>
            <a:endParaRPr lang="en-US" sz="2000" dirty="0"/>
          </a:p>
          <a:p>
            <a:pPr lvl="2">
              <a:spcAft>
                <a:spcPts val="600"/>
              </a:spcAft>
            </a:pPr>
            <a:r>
              <a:rPr lang="en-US" sz="2000" dirty="0"/>
              <a:t>Fear of losing their </a:t>
            </a:r>
            <a:r>
              <a:rPr lang="en-US" sz="2000" dirty="0" smtClean="0"/>
              <a:t>status more than abuse</a:t>
            </a:r>
            <a:endParaRPr lang="en-US" sz="2000" dirty="0"/>
          </a:p>
          <a:p>
            <a:pPr lvl="2">
              <a:spcAft>
                <a:spcPts val="600"/>
              </a:spcAft>
            </a:pPr>
            <a:r>
              <a:rPr lang="en-US" sz="2000" dirty="0" smtClean="0"/>
              <a:t>Fear for children </a:t>
            </a:r>
            <a:r>
              <a:rPr lang="en-US" sz="2000" dirty="0"/>
              <a:t>who all have conditional PR</a:t>
            </a:r>
          </a:p>
          <a:p>
            <a:pPr lvl="2">
              <a:spcAft>
                <a:spcPts val="600"/>
              </a:spcAft>
            </a:pPr>
            <a:r>
              <a:rPr lang="en-US" sz="2000" dirty="0" smtClean="0"/>
              <a:t>Cases of ‘neglect’ </a:t>
            </a:r>
            <a:endParaRPr lang="en-US" sz="2000" dirty="0" smtClean="0"/>
          </a:p>
          <a:p>
            <a:pPr>
              <a:spcAft>
                <a:spcPts val="600"/>
              </a:spcAft>
            </a:pPr>
            <a:r>
              <a:rPr lang="en-CA" dirty="0" smtClean="0">
                <a:effectLst/>
              </a:rPr>
              <a:t>CIC </a:t>
            </a:r>
            <a:r>
              <a:rPr lang="en-CA" dirty="0" smtClean="0">
                <a:effectLst/>
              </a:rPr>
              <a:t>officials </a:t>
            </a:r>
            <a:r>
              <a:rPr lang="en-CA" dirty="0" smtClean="0">
                <a:effectLst/>
              </a:rPr>
              <a:t>talk to </a:t>
            </a:r>
            <a:r>
              <a:rPr lang="en-CA" dirty="0" smtClean="0">
                <a:effectLst/>
              </a:rPr>
              <a:t>spouse, neighbors and family when investigating abuse</a:t>
            </a:r>
          </a:p>
          <a:p>
            <a:pPr lvl="0">
              <a:spcAft>
                <a:spcPts val="600"/>
              </a:spcAft>
            </a:pPr>
            <a:r>
              <a:rPr lang="en-CA" dirty="0" smtClean="0">
                <a:effectLst/>
              </a:rPr>
              <a:t>Uncertainty moving from conditional PR to ‘regular’ PR</a:t>
            </a:r>
          </a:p>
        </p:txBody>
      </p:sp>
    </p:spTree>
    <p:extLst>
      <p:ext uri="{BB962C8B-B14F-4D97-AF65-F5344CB8AC3E}">
        <p14:creationId xmlns:p14="http://schemas.microsoft.com/office/powerpoint/2010/main" val="168849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3564"/>
            <a:ext cx="8304213" cy="914400"/>
          </a:xfrm>
        </p:spPr>
        <p:txBody>
          <a:bodyPr>
            <a:normAutofit/>
          </a:bodyPr>
          <a:lstStyle/>
          <a:p>
            <a:r>
              <a:rPr lang="en-US" sz="3200" dirty="0" smtClean="0"/>
              <a:t>Policing “Marriage </a:t>
            </a:r>
            <a:r>
              <a:rPr lang="en-US" sz="3200" dirty="0" smtClean="0"/>
              <a:t>Fraud</a:t>
            </a:r>
            <a:r>
              <a:rPr lang="en-US" sz="3200" dirty="0" smtClean="0"/>
              <a:t>” at Multiple Borders</a:t>
            </a:r>
            <a:endParaRPr lang="en-US" sz="3200" dirty="0"/>
          </a:p>
        </p:txBody>
      </p:sp>
      <p:sp>
        <p:nvSpPr>
          <p:cNvPr id="3" name="Content Placeholder 2"/>
          <p:cNvSpPr>
            <a:spLocks noGrp="1"/>
          </p:cNvSpPr>
          <p:nvPr>
            <p:ph idx="1"/>
          </p:nvPr>
        </p:nvSpPr>
        <p:spPr>
          <a:xfrm>
            <a:off x="580571" y="1752600"/>
            <a:ext cx="8053614" cy="5003941"/>
          </a:xfrm>
        </p:spPr>
        <p:txBody>
          <a:bodyPr>
            <a:normAutofit lnSpcReduction="10000"/>
          </a:bodyPr>
          <a:lstStyle/>
          <a:p>
            <a:pPr>
              <a:spcBef>
                <a:spcPts val="600"/>
              </a:spcBef>
              <a:spcAft>
                <a:spcPts val="600"/>
              </a:spcAft>
              <a:buFont typeface="Wingdings" charset="2"/>
              <a:buChar char="q"/>
            </a:pPr>
            <a:r>
              <a:rPr lang="en-US" b="1" dirty="0" smtClean="0"/>
              <a:t>Pre-Migration Controls</a:t>
            </a:r>
            <a:endParaRPr lang="en-US" b="1" dirty="0" smtClean="0"/>
          </a:p>
          <a:p>
            <a:pPr lvl="1">
              <a:spcAft>
                <a:spcPts val="600"/>
              </a:spcAft>
              <a:buFont typeface="Arial" charset="0"/>
              <a:buChar char="•"/>
            </a:pPr>
            <a:r>
              <a:rPr lang="en-US" sz="2400" dirty="0" smtClean="0"/>
              <a:t>Visa restrictions</a:t>
            </a:r>
          </a:p>
          <a:p>
            <a:pPr lvl="1">
              <a:spcAft>
                <a:spcPts val="600"/>
              </a:spcAft>
              <a:buFont typeface="Arial" charset="0"/>
              <a:buChar char="•"/>
            </a:pPr>
            <a:r>
              <a:rPr lang="en-US" sz="2400" dirty="0" smtClean="0"/>
              <a:t>Application p</a:t>
            </a:r>
            <a:r>
              <a:rPr lang="en-US" sz="2400" dirty="0" smtClean="0"/>
              <a:t>rocessing times (up to </a:t>
            </a:r>
            <a:r>
              <a:rPr lang="en-US" sz="2400" dirty="0" smtClean="0"/>
              <a:t>48 months for overseas; average of 24 months inside Canada)</a:t>
            </a:r>
            <a:endParaRPr lang="en-US" sz="2400" dirty="0" smtClean="0"/>
          </a:p>
          <a:p>
            <a:pPr lvl="1">
              <a:spcAft>
                <a:spcPts val="600"/>
              </a:spcAft>
              <a:buFont typeface="Arial" charset="0"/>
              <a:buChar char="•"/>
            </a:pPr>
            <a:r>
              <a:rPr lang="en-US" sz="2400" dirty="0" smtClean="0"/>
              <a:t>Polygamy ban expanded </a:t>
            </a:r>
          </a:p>
          <a:p>
            <a:pPr lvl="1">
              <a:spcAft>
                <a:spcPts val="600"/>
              </a:spcAft>
              <a:buFont typeface="Arial" charset="0"/>
              <a:buChar char="•"/>
            </a:pPr>
            <a:r>
              <a:rPr lang="en-US" sz="2400" dirty="0" smtClean="0"/>
              <a:t>Terrorism added to ‘criminal inadmissibility’</a:t>
            </a:r>
          </a:p>
          <a:p>
            <a:pPr>
              <a:spcAft>
                <a:spcPts val="600"/>
              </a:spcAft>
              <a:buFont typeface="Wingdings" charset="2"/>
              <a:buChar char="q"/>
            </a:pPr>
            <a:r>
              <a:rPr lang="en-US" b="1" dirty="0" smtClean="0"/>
              <a:t>Post-Migration Controls</a:t>
            </a:r>
          </a:p>
          <a:p>
            <a:pPr lvl="1">
              <a:spcAft>
                <a:spcPts val="600"/>
              </a:spcAft>
              <a:buFont typeface="Arial" charset="0"/>
              <a:buChar char="•"/>
            </a:pPr>
            <a:r>
              <a:rPr lang="en-US" sz="2400" dirty="0" smtClean="0"/>
              <a:t>B</a:t>
            </a:r>
            <a:r>
              <a:rPr lang="en-US" sz="2400" dirty="0" smtClean="0"/>
              <a:t>arred on sponsored spouse for sponsoring </a:t>
            </a:r>
            <a:r>
              <a:rPr lang="en-US" sz="2400" dirty="0"/>
              <a:t>a new spouse/partner </a:t>
            </a:r>
            <a:r>
              <a:rPr lang="en-US" sz="2400" dirty="0" smtClean="0"/>
              <a:t>extended from 2 to 5 years </a:t>
            </a:r>
            <a:endParaRPr lang="en-US" sz="2400" dirty="0" smtClean="0"/>
          </a:p>
          <a:p>
            <a:pPr lvl="1">
              <a:spcAft>
                <a:spcPts val="600"/>
              </a:spcAft>
              <a:buFont typeface="Arial" charset="0"/>
              <a:buChar char="•"/>
            </a:pPr>
            <a:r>
              <a:rPr lang="en-US" sz="2400" dirty="0" smtClean="0"/>
              <a:t>Harsher penalties for </a:t>
            </a:r>
            <a:r>
              <a:rPr lang="en-US" sz="2400" dirty="0" smtClean="0"/>
              <a:t>“misrepresentation</a:t>
            </a:r>
            <a:r>
              <a:rPr lang="en-US" sz="2400" dirty="0" smtClean="0"/>
              <a:t>” </a:t>
            </a:r>
            <a:r>
              <a:rPr lang="en-US" sz="2400" dirty="0" smtClean="0"/>
              <a:t>charge </a:t>
            </a:r>
          </a:p>
          <a:p>
            <a:pPr lvl="1">
              <a:spcAft>
                <a:spcPts val="600"/>
              </a:spcAft>
              <a:buFont typeface="Arial" charset="0"/>
              <a:buChar char="•"/>
            </a:pPr>
            <a:r>
              <a:rPr lang="en-US" sz="2400" dirty="0" smtClean="0"/>
              <a:t>Introduction </a:t>
            </a:r>
            <a:r>
              <a:rPr lang="en-US" sz="2400" dirty="0" smtClean="0"/>
              <a:t>of </a:t>
            </a:r>
            <a:r>
              <a:rPr lang="en-US" sz="2400" dirty="0" smtClean="0"/>
              <a:t>2-year Conditional </a:t>
            </a:r>
            <a:r>
              <a:rPr lang="en-US" sz="2400" dirty="0" smtClean="0"/>
              <a:t>PR in 2012</a:t>
            </a:r>
          </a:p>
        </p:txBody>
      </p:sp>
    </p:spTree>
    <p:extLst>
      <p:ext uri="{BB962C8B-B14F-4D97-AF65-F5344CB8AC3E}">
        <p14:creationId xmlns:p14="http://schemas.microsoft.com/office/powerpoint/2010/main" val="135012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Profile for Sponsored Spouses</a:t>
            </a:r>
            <a:br>
              <a:rPr lang="en-US" dirty="0" smtClean="0"/>
            </a:br>
            <a:r>
              <a:rPr lang="en-US" dirty="0" smtClean="0"/>
              <a:t>From 2013-2014</a:t>
            </a:r>
            <a:endParaRPr lang="en-US" dirty="0"/>
          </a:p>
        </p:txBody>
      </p:sp>
      <p:sp>
        <p:nvSpPr>
          <p:cNvPr id="3" name="Content Placeholder 2"/>
          <p:cNvSpPr>
            <a:spLocks noGrp="1"/>
          </p:cNvSpPr>
          <p:nvPr>
            <p:ph sz="quarter" idx="1"/>
          </p:nvPr>
        </p:nvSpPr>
        <p:spPr>
          <a:xfrm>
            <a:off x="685800" y="1828800"/>
            <a:ext cx="7239000" cy="4724400"/>
          </a:xfrm>
        </p:spPr>
        <p:txBody>
          <a:bodyPr>
            <a:normAutofit fontScale="92500"/>
          </a:bodyPr>
          <a:lstStyle/>
          <a:p>
            <a:r>
              <a:rPr lang="en-US" sz="2800" dirty="0" smtClean="0">
                <a:solidFill>
                  <a:srgbClr val="FF0000"/>
                </a:solidFill>
              </a:rPr>
              <a:t>103,887</a:t>
            </a:r>
            <a:r>
              <a:rPr lang="en-US" sz="2800" dirty="0" smtClean="0"/>
              <a:t> newly sponsored spouses, common law partners and conjugal partners</a:t>
            </a:r>
          </a:p>
          <a:p>
            <a:r>
              <a:rPr lang="en-US" sz="2800" dirty="0" smtClean="0">
                <a:solidFill>
                  <a:srgbClr val="FF0000"/>
                </a:solidFill>
              </a:rPr>
              <a:t>28% </a:t>
            </a:r>
            <a:r>
              <a:rPr lang="en-US" sz="2800" dirty="0" smtClean="0"/>
              <a:t>with conditional PR</a:t>
            </a:r>
          </a:p>
          <a:p>
            <a:r>
              <a:rPr lang="en-US" sz="2800" dirty="0" smtClean="0">
                <a:solidFill>
                  <a:srgbClr val="FF0000"/>
                </a:solidFill>
              </a:rPr>
              <a:t>1,973</a:t>
            </a:r>
            <a:r>
              <a:rPr lang="en-US" sz="2800" dirty="0" smtClean="0"/>
              <a:t> dependent children with CPR</a:t>
            </a:r>
          </a:p>
          <a:p>
            <a:r>
              <a:rPr lang="en-US" sz="2800" dirty="0" smtClean="0"/>
              <a:t>Top 5 countries, with most CPRs include:</a:t>
            </a:r>
          </a:p>
          <a:p>
            <a:pPr lvl="1"/>
            <a:r>
              <a:rPr lang="en-US" sz="2600" dirty="0" smtClean="0"/>
              <a:t>India, China, Philippines, USA, Morocco</a:t>
            </a:r>
          </a:p>
          <a:p>
            <a:r>
              <a:rPr lang="en-US" sz="2800" dirty="0" smtClean="0"/>
              <a:t>Top 5 countries with highest percentage of CPR</a:t>
            </a:r>
          </a:p>
          <a:p>
            <a:pPr lvl="1"/>
            <a:r>
              <a:rPr lang="en-US" sz="2600" dirty="0" smtClean="0"/>
              <a:t>Turkey, Tunisia, Azerbaijan, Algeria, Nepal, Morocco, Cuba</a:t>
            </a:r>
          </a:p>
          <a:p>
            <a:pPr lvl="1"/>
            <a:r>
              <a:rPr lang="en-US" sz="2600" dirty="0"/>
              <a:t>Average </a:t>
            </a:r>
            <a:r>
              <a:rPr lang="en-US" sz="2600" dirty="0" smtClean="0"/>
              <a:t>of 51%-</a:t>
            </a:r>
            <a:r>
              <a:rPr lang="en-US" sz="2600" dirty="0"/>
              <a:t>56</a:t>
            </a:r>
            <a:r>
              <a:rPr lang="en-US" sz="2600" dirty="0" smtClean="0"/>
              <a:t>% received CPR</a:t>
            </a:r>
            <a:endParaRPr lang="en-US" sz="2600" dirty="0"/>
          </a:p>
          <a:p>
            <a:pPr lvl="1"/>
            <a:endParaRPr lang="en-US" dirty="0" smtClean="0"/>
          </a:p>
        </p:txBody>
      </p:sp>
    </p:spTree>
    <p:extLst>
      <p:ext uri="{BB962C8B-B14F-4D97-AF65-F5344CB8AC3E}">
        <p14:creationId xmlns:p14="http://schemas.microsoft.com/office/powerpoint/2010/main" val="27865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1858717035"/>
              </p:ext>
            </p:extLst>
          </p:nvPr>
        </p:nvGraphicFramePr>
        <p:xfrm>
          <a:off x="3048000" y="3124200"/>
          <a:ext cx="6286500" cy="3433396"/>
        </p:xfrm>
        <a:graphic>
          <a:graphicData uri="http://schemas.openxmlformats.org/presentationml/2006/ole">
            <mc:AlternateContent xmlns:mc="http://schemas.openxmlformats.org/markup-compatibility/2006">
              <mc:Choice xmlns:v="urn:schemas-microsoft-com:vml" Requires="v">
                <p:oleObj spid="_x0000_s1216" name="Document" r:id="rId4" imgW="4953000" imgH="2705100" progId="Word.Document.12">
                  <p:embed/>
                </p:oleObj>
              </mc:Choice>
              <mc:Fallback>
                <p:oleObj name="Document" r:id="rId4" imgW="4953000" imgH="2705100" progId="Word.Document.12">
                  <p:embed/>
                  <p:pic>
                    <p:nvPicPr>
                      <p:cNvPr id="0" name=""/>
                      <p:cNvPicPr/>
                      <p:nvPr/>
                    </p:nvPicPr>
                    <p:blipFill>
                      <a:blip r:embed="rId5"/>
                      <a:stretch>
                        <a:fillRect/>
                      </a:stretch>
                    </p:blipFill>
                    <p:spPr>
                      <a:xfrm>
                        <a:off x="3048000" y="3124200"/>
                        <a:ext cx="6286500" cy="3433396"/>
                      </a:xfrm>
                      <a:prstGeom prst="rect">
                        <a:avLst/>
                      </a:prstGeom>
                    </p:spPr>
                  </p:pic>
                </p:oleObj>
              </mc:Fallback>
            </mc:AlternateContent>
          </a:graphicData>
        </a:graphic>
      </p:graphicFrame>
      <p:sp>
        <p:nvSpPr>
          <p:cNvPr id="2" name="Title 1"/>
          <p:cNvSpPr>
            <a:spLocks noGrp="1"/>
          </p:cNvSpPr>
          <p:nvPr>
            <p:ph type="title"/>
          </p:nvPr>
        </p:nvSpPr>
        <p:spPr>
          <a:xfrm>
            <a:off x="457200" y="273050"/>
            <a:ext cx="7543800" cy="946150"/>
          </a:xfrm>
        </p:spPr>
        <p:txBody>
          <a:bodyPr/>
          <a:lstStyle/>
          <a:p>
            <a:r>
              <a:rPr lang="en-US" dirty="0" smtClean="0"/>
              <a:t>Gender Breakdown of Sponsors and CPRs</a:t>
            </a:r>
            <a:endParaRPr lang="en-US" dirty="0"/>
          </a:p>
        </p:txBody>
      </p:sp>
      <p:sp>
        <p:nvSpPr>
          <p:cNvPr id="5" name="Content Placeholder 4"/>
          <p:cNvSpPr>
            <a:spLocks noGrp="1"/>
          </p:cNvSpPr>
          <p:nvPr>
            <p:ph sz="quarter" idx="2"/>
          </p:nvPr>
        </p:nvSpPr>
        <p:spPr>
          <a:xfrm>
            <a:off x="457200" y="2362200"/>
            <a:ext cx="3657600" cy="1066800"/>
          </a:xfrm>
        </p:spPr>
        <p:txBody>
          <a:bodyPr/>
          <a:lstStyle/>
          <a:p>
            <a:r>
              <a:rPr lang="en-US" dirty="0" smtClean="0"/>
              <a:t>Female 64%</a:t>
            </a:r>
          </a:p>
          <a:p>
            <a:r>
              <a:rPr lang="en-US" dirty="0" smtClean="0"/>
              <a:t>Male 36%</a:t>
            </a:r>
            <a:endParaRPr lang="en-US" dirty="0"/>
          </a:p>
        </p:txBody>
      </p:sp>
      <p:sp>
        <p:nvSpPr>
          <p:cNvPr id="7" name="Content Placeholder 6"/>
          <p:cNvSpPr>
            <a:spLocks noGrp="1"/>
          </p:cNvSpPr>
          <p:nvPr>
            <p:ph sz="quarter" idx="4"/>
          </p:nvPr>
        </p:nvSpPr>
        <p:spPr>
          <a:xfrm>
            <a:off x="4371975" y="2362200"/>
            <a:ext cx="3657600" cy="1295400"/>
          </a:xfrm>
          <a:solidFill>
            <a:schemeClr val="bg1"/>
          </a:solidFill>
        </p:spPr>
        <p:txBody>
          <a:bodyPr/>
          <a:lstStyle/>
          <a:p>
            <a:r>
              <a:rPr lang="en-US" dirty="0" smtClean="0"/>
              <a:t>Female 36 %</a:t>
            </a:r>
          </a:p>
          <a:p>
            <a:r>
              <a:rPr lang="en-US" dirty="0" smtClean="0"/>
              <a:t>Male 64%</a:t>
            </a:r>
            <a:endParaRPr lang="en-US" dirty="0"/>
          </a:p>
        </p:txBody>
      </p:sp>
      <p:sp>
        <p:nvSpPr>
          <p:cNvPr id="4" name="Text Placeholder 3"/>
          <p:cNvSpPr>
            <a:spLocks noGrp="1"/>
          </p:cNvSpPr>
          <p:nvPr>
            <p:ph type="body" sz="quarter" idx="1"/>
          </p:nvPr>
        </p:nvSpPr>
        <p:spPr/>
        <p:txBody>
          <a:bodyPr/>
          <a:lstStyle/>
          <a:p>
            <a:pPr algn="ctr"/>
            <a:r>
              <a:rPr lang="en-US" dirty="0" smtClean="0"/>
              <a:t>Sponsored Spouse/Partner with CPR</a:t>
            </a:r>
            <a:endParaRPr lang="en-US" dirty="0"/>
          </a:p>
        </p:txBody>
      </p:sp>
      <p:sp>
        <p:nvSpPr>
          <p:cNvPr id="6" name="Text Placeholder 5"/>
          <p:cNvSpPr>
            <a:spLocks noGrp="1"/>
          </p:cNvSpPr>
          <p:nvPr>
            <p:ph type="body" sz="quarter" idx="3"/>
          </p:nvPr>
        </p:nvSpPr>
        <p:spPr/>
        <p:txBody>
          <a:bodyPr/>
          <a:lstStyle/>
          <a:p>
            <a:pPr algn="ctr"/>
            <a:r>
              <a:rPr lang="en-US" dirty="0" smtClean="0"/>
              <a:t>Sponsor</a:t>
            </a:r>
          </a:p>
          <a:p>
            <a:pPr algn="ct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800621103"/>
              </p:ext>
            </p:extLst>
          </p:nvPr>
        </p:nvGraphicFramePr>
        <p:xfrm>
          <a:off x="533400" y="3429000"/>
          <a:ext cx="3268597" cy="2933700"/>
        </p:xfrm>
        <a:graphic>
          <a:graphicData uri="http://schemas.openxmlformats.org/presentationml/2006/ole">
            <mc:AlternateContent xmlns:mc="http://schemas.openxmlformats.org/markup-compatibility/2006">
              <mc:Choice xmlns:v="urn:schemas-microsoft-com:vml" Requires="v">
                <p:oleObj spid="_x0000_s1217" name="Document" r:id="rId6" imgW="3098800" imgH="2781300" progId="Word.Document.12">
                  <p:embed/>
                </p:oleObj>
              </mc:Choice>
              <mc:Fallback>
                <p:oleObj name="Document" r:id="rId6" imgW="3098800" imgH="2781300" progId="Word.Document.12">
                  <p:embed/>
                  <p:pic>
                    <p:nvPicPr>
                      <p:cNvPr id="0" name=""/>
                      <p:cNvPicPr/>
                      <p:nvPr/>
                    </p:nvPicPr>
                    <p:blipFill>
                      <a:blip r:embed="rId7"/>
                      <a:stretch>
                        <a:fillRect/>
                      </a:stretch>
                    </p:blipFill>
                    <p:spPr>
                      <a:xfrm>
                        <a:off x="533400" y="3429000"/>
                        <a:ext cx="3268597" cy="2933700"/>
                      </a:xfrm>
                      <a:prstGeom prst="rect">
                        <a:avLst/>
                      </a:prstGeom>
                    </p:spPr>
                  </p:pic>
                </p:oleObj>
              </mc:Fallback>
            </mc:AlternateContent>
          </a:graphicData>
        </a:graphic>
      </p:graphicFrame>
    </p:spTree>
    <p:extLst>
      <p:ext uri="{BB962C8B-B14F-4D97-AF65-F5344CB8AC3E}">
        <p14:creationId xmlns:p14="http://schemas.microsoft.com/office/powerpoint/2010/main" val="985021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85800"/>
            <a:ext cx="7772400" cy="4873752"/>
          </a:xfrm>
        </p:spPr>
        <p:txBody>
          <a:bodyPr/>
          <a:lstStyle/>
          <a:p>
            <a:pPr marL="0" indent="0">
              <a:buNone/>
            </a:pPr>
            <a:r>
              <a:rPr lang="en-US" sz="2800" dirty="0" smtClean="0"/>
              <a:t>"</a:t>
            </a:r>
            <a:r>
              <a:rPr lang="en-US" sz="2800" dirty="0"/>
              <a:t>Canadians are generous and welcoming, but they have no tolerance for </a:t>
            </a:r>
            <a:r>
              <a:rPr lang="en-US" sz="2800" i="1" dirty="0">
                <a:solidFill>
                  <a:srgbClr val="FF0000"/>
                </a:solidFill>
              </a:rPr>
              <a:t>fraudsters</a:t>
            </a:r>
            <a:r>
              <a:rPr lang="en-US" sz="2800" dirty="0">
                <a:solidFill>
                  <a:srgbClr val="FF0000"/>
                </a:solidFill>
              </a:rPr>
              <a:t> </a:t>
            </a:r>
            <a:r>
              <a:rPr lang="en-US" sz="2800" dirty="0"/>
              <a:t>who </a:t>
            </a:r>
            <a:r>
              <a:rPr lang="en-US" sz="2800" i="1" dirty="0">
                <a:solidFill>
                  <a:srgbClr val="FF0000"/>
                </a:solidFill>
              </a:rPr>
              <a:t>lie</a:t>
            </a:r>
            <a:r>
              <a:rPr lang="en-US" sz="2800" dirty="0">
                <a:solidFill>
                  <a:srgbClr val="FF0000"/>
                </a:solidFill>
              </a:rPr>
              <a:t> </a:t>
            </a:r>
            <a:r>
              <a:rPr lang="en-US" sz="2800" dirty="0"/>
              <a:t>and </a:t>
            </a:r>
            <a:r>
              <a:rPr lang="en-US" sz="2800" i="1" dirty="0">
                <a:solidFill>
                  <a:srgbClr val="FF0000"/>
                </a:solidFill>
              </a:rPr>
              <a:t>cheat</a:t>
            </a:r>
            <a:r>
              <a:rPr lang="en-US" sz="2800" dirty="0">
                <a:solidFill>
                  <a:srgbClr val="FF0000"/>
                </a:solidFill>
              </a:rPr>
              <a:t> </a:t>
            </a:r>
            <a:r>
              <a:rPr lang="en-US" sz="2800" dirty="0"/>
              <a:t>to jump the queue," said Minister Kenney. "This measure will help strengthen the integrity of our immigration system and prevent the victimization of innocent Canadians</a:t>
            </a:r>
            <a:r>
              <a:rPr lang="en-US" sz="2800" dirty="0" smtClean="0"/>
              <a:t>.”</a:t>
            </a:r>
          </a:p>
          <a:p>
            <a:pPr marL="0" indent="0">
              <a:buNone/>
            </a:pPr>
            <a:endParaRPr lang="en-US" dirty="0"/>
          </a:p>
          <a:p>
            <a:pPr marL="0" indent="0">
              <a:buNone/>
            </a:pPr>
            <a:r>
              <a:rPr lang="en-US" sz="2000" dirty="0" smtClean="0"/>
              <a:t>Minister Jason Kenney, Citizenship &amp; Immigration Canada (2012)</a:t>
            </a:r>
            <a:endParaRPr lang="en-US" sz="2000" dirty="0"/>
          </a:p>
        </p:txBody>
      </p:sp>
      <p:pic>
        <p:nvPicPr>
          <p:cNvPr id="6" name="Picture 5"/>
          <p:cNvPicPr>
            <a:picLocks noChangeAspect="1"/>
          </p:cNvPicPr>
          <p:nvPr/>
        </p:nvPicPr>
        <p:blipFill>
          <a:blip r:embed="rId4"/>
          <a:stretch>
            <a:fillRect/>
          </a:stretch>
        </p:blipFill>
        <p:spPr>
          <a:xfrm>
            <a:off x="633412" y="4638427"/>
            <a:ext cx="2795588" cy="221957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4638427"/>
            <a:ext cx="3810000" cy="2133600"/>
          </a:xfrm>
          <a:prstGeom prst="rect">
            <a:avLst/>
          </a:prstGeom>
        </p:spPr>
      </p:pic>
    </p:spTree>
    <p:custDataLst>
      <p:tags r:id="rId1"/>
    </p:custDataLst>
    <p:extLst>
      <p:ext uri="{BB962C8B-B14F-4D97-AF65-F5344CB8AC3E}">
        <p14:creationId xmlns:p14="http://schemas.microsoft.com/office/powerpoint/2010/main" val="1669444044"/>
      </p:ext>
    </p:extLst>
  </p:cSld>
  <p:clrMapOvr>
    <a:masterClrMapping/>
  </p:clrMapOvr>
  <mc:AlternateContent xmlns:mc="http://schemas.openxmlformats.org/markup-compatibility/2006" xmlns:p14="http://schemas.microsoft.com/office/powerpoint/2010/main">
    <mc:Choice Requires="p14">
      <p:transition spd="slow" p14:dur="2000" advTm="551"/>
    </mc:Choice>
    <mc:Fallback xmlns="">
      <p:transition spd="slow" advTm="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868362"/>
          </a:xfrm>
        </p:spPr>
        <p:txBody>
          <a:bodyPr>
            <a:normAutofit fontScale="90000"/>
          </a:bodyPr>
          <a:lstStyle/>
          <a:p>
            <a:r>
              <a:rPr lang="en-US" dirty="0" smtClean="0"/>
              <a:t>Countries with Highest Number of PR with Condition (2013-2014)</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194291489"/>
              </p:ext>
            </p:extLst>
          </p:nvPr>
        </p:nvGraphicFramePr>
        <p:xfrm>
          <a:off x="457200" y="1219197"/>
          <a:ext cx="7924800" cy="5368697"/>
        </p:xfrm>
        <a:graphic>
          <a:graphicData uri="http://schemas.openxmlformats.org/drawingml/2006/table">
            <a:tbl>
              <a:tblPr firstRow="1" firstCol="1" bandRow="1">
                <a:tableStyleId>{5C22544A-7EE6-4342-B048-85BDC9FD1C3A}</a:tableStyleId>
              </a:tblPr>
              <a:tblGrid>
                <a:gridCol w="2685381"/>
                <a:gridCol w="1665488"/>
                <a:gridCol w="1786965"/>
                <a:gridCol w="1786966"/>
              </a:tblGrid>
              <a:tr h="1187183">
                <a:tc>
                  <a:txBody>
                    <a:bodyPr/>
                    <a:lstStyle/>
                    <a:p>
                      <a:pPr marL="0" marR="0" algn="ctr">
                        <a:lnSpc>
                          <a:spcPct val="115000"/>
                        </a:lnSpc>
                        <a:spcBef>
                          <a:spcPts val="0"/>
                        </a:spcBef>
                        <a:spcAft>
                          <a:spcPts val="0"/>
                        </a:spcAft>
                      </a:pPr>
                      <a:r>
                        <a:rPr lang="en-CA" sz="2000">
                          <a:effectLst/>
                        </a:rPr>
                        <a:t>Country of Citizenship</a:t>
                      </a:r>
                      <a:endParaRPr lang="en-US" sz="280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CA" sz="2000" dirty="0">
                          <a:effectLst/>
                        </a:rPr>
                        <a:t>Total </a:t>
                      </a:r>
                      <a:r>
                        <a:rPr lang="en-CA" sz="2000" dirty="0" smtClean="0">
                          <a:effectLst/>
                        </a:rPr>
                        <a:t>PR Applications</a:t>
                      </a:r>
                      <a:endParaRPr lang="en-US" sz="2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CA" sz="2000" dirty="0">
                          <a:effectLst/>
                        </a:rPr>
                        <a:t>Total </a:t>
                      </a:r>
                      <a:r>
                        <a:rPr lang="en-CA" sz="2000" dirty="0" smtClean="0">
                          <a:effectLst/>
                        </a:rPr>
                        <a:t>PR with Condition</a:t>
                      </a:r>
                      <a:endParaRPr lang="en-US" sz="2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CA" sz="2000" dirty="0" smtClean="0">
                          <a:effectLst/>
                        </a:rPr>
                        <a:t>%</a:t>
                      </a:r>
                    </a:p>
                    <a:p>
                      <a:pPr marL="0" marR="0" algn="ctr">
                        <a:lnSpc>
                          <a:spcPct val="115000"/>
                        </a:lnSpc>
                        <a:spcBef>
                          <a:spcPts val="0"/>
                        </a:spcBef>
                        <a:spcAft>
                          <a:spcPts val="0"/>
                        </a:spcAft>
                      </a:pPr>
                      <a:r>
                        <a:rPr lang="en-CA" sz="2000" dirty="0" smtClean="0">
                          <a:effectLst/>
                        </a:rPr>
                        <a:t>with </a:t>
                      </a:r>
                      <a:r>
                        <a:rPr lang="en-CA" sz="2000" dirty="0">
                          <a:effectLst/>
                        </a:rPr>
                        <a:t>PR Condition</a:t>
                      </a:r>
                      <a:endParaRPr lang="en-US" sz="2800" dirty="0">
                        <a:effectLst/>
                        <a:latin typeface="Calibri" charset="0"/>
                        <a:ea typeface="Calibri" charset="0"/>
                        <a:cs typeface="Times New Roman" charset="0"/>
                      </a:endParaRPr>
                    </a:p>
                  </a:txBody>
                  <a:tcPr marL="68580" marR="68580" marT="0" marB="0" anchor="ctr"/>
                </a:tc>
              </a:tr>
              <a:tr h="397062">
                <a:tc>
                  <a:txBody>
                    <a:bodyPr/>
                    <a:lstStyle/>
                    <a:p>
                      <a:pPr marL="182880" marR="0">
                        <a:lnSpc>
                          <a:spcPct val="115000"/>
                        </a:lnSpc>
                        <a:spcBef>
                          <a:spcPts val="0"/>
                        </a:spcBef>
                        <a:spcAft>
                          <a:spcPts val="0"/>
                        </a:spcAft>
                      </a:pPr>
                      <a:r>
                        <a:rPr lang="en-CA" sz="2000">
                          <a:effectLst/>
                        </a:rPr>
                        <a:t>India</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dirty="0">
                          <a:effectLst/>
                        </a:rPr>
                        <a:t>9701</a:t>
                      </a:r>
                      <a:endParaRPr lang="en-US" sz="2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4303</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44%</a:t>
                      </a:r>
                      <a:endParaRPr lang="en-US" sz="2800">
                        <a:effectLst/>
                        <a:latin typeface="Calibri" charset="0"/>
                        <a:ea typeface="Calibri" charset="0"/>
                        <a:cs typeface="Times New Roman" charset="0"/>
                      </a:endParaRPr>
                    </a:p>
                  </a:txBody>
                  <a:tcPr marL="68580" marR="68580" marT="0" marB="0"/>
                </a:tc>
              </a:tr>
              <a:tr h="683695">
                <a:tc>
                  <a:txBody>
                    <a:bodyPr/>
                    <a:lstStyle/>
                    <a:p>
                      <a:pPr marL="182880" marR="0">
                        <a:lnSpc>
                          <a:spcPct val="115000"/>
                        </a:lnSpc>
                        <a:spcBef>
                          <a:spcPts val="0"/>
                        </a:spcBef>
                        <a:spcAft>
                          <a:spcPts val="0"/>
                        </a:spcAft>
                      </a:pPr>
                      <a:r>
                        <a:rPr lang="en-CA" sz="2000" dirty="0">
                          <a:effectLst/>
                        </a:rPr>
                        <a:t>China, People's Republic of</a:t>
                      </a:r>
                      <a:endParaRPr lang="en-US" sz="2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9834</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2632</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27%</a:t>
                      </a:r>
                      <a:endParaRPr lang="en-US" sz="2800">
                        <a:effectLst/>
                        <a:latin typeface="Calibri" charset="0"/>
                        <a:ea typeface="Calibri" charset="0"/>
                        <a:cs typeface="Times New Roman" charset="0"/>
                      </a:endParaRPr>
                    </a:p>
                  </a:txBody>
                  <a:tcPr marL="68580" marR="68580" marT="0" marB="0"/>
                </a:tc>
              </a:tr>
              <a:tr h="397062">
                <a:tc>
                  <a:txBody>
                    <a:bodyPr/>
                    <a:lstStyle/>
                    <a:p>
                      <a:pPr marL="182880" marR="0">
                        <a:lnSpc>
                          <a:spcPct val="115000"/>
                        </a:lnSpc>
                        <a:spcBef>
                          <a:spcPts val="0"/>
                        </a:spcBef>
                        <a:spcAft>
                          <a:spcPts val="0"/>
                        </a:spcAft>
                      </a:pPr>
                      <a:r>
                        <a:rPr lang="en-CA" sz="2000">
                          <a:effectLst/>
                        </a:rPr>
                        <a:t>Philippines</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7214</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2236</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31%</a:t>
                      </a:r>
                      <a:endParaRPr lang="en-US" sz="2800">
                        <a:effectLst/>
                        <a:latin typeface="Calibri" charset="0"/>
                        <a:ea typeface="Calibri" charset="0"/>
                        <a:cs typeface="Times New Roman" charset="0"/>
                      </a:endParaRPr>
                    </a:p>
                  </a:txBody>
                  <a:tcPr marL="68580" marR="68580" marT="0" marB="0"/>
                </a:tc>
              </a:tr>
              <a:tr h="683695">
                <a:tc>
                  <a:txBody>
                    <a:bodyPr/>
                    <a:lstStyle/>
                    <a:p>
                      <a:pPr marL="182880" marR="0">
                        <a:lnSpc>
                          <a:spcPct val="115000"/>
                        </a:lnSpc>
                        <a:spcBef>
                          <a:spcPts val="0"/>
                        </a:spcBef>
                        <a:spcAft>
                          <a:spcPts val="0"/>
                        </a:spcAft>
                      </a:pPr>
                      <a:r>
                        <a:rPr lang="en-CA" sz="2000">
                          <a:effectLst/>
                        </a:rPr>
                        <a:t>United States of America</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9084</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1956</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22%</a:t>
                      </a:r>
                      <a:endParaRPr lang="en-US" sz="2800">
                        <a:effectLst/>
                        <a:latin typeface="Calibri" charset="0"/>
                        <a:ea typeface="Calibri" charset="0"/>
                        <a:cs typeface="Times New Roman" charset="0"/>
                      </a:endParaRPr>
                    </a:p>
                  </a:txBody>
                  <a:tcPr marL="68580" marR="68580" marT="0" marB="0"/>
                </a:tc>
              </a:tr>
              <a:tr h="397062">
                <a:tc>
                  <a:txBody>
                    <a:bodyPr/>
                    <a:lstStyle/>
                    <a:p>
                      <a:pPr marL="182880" marR="0">
                        <a:lnSpc>
                          <a:spcPct val="115000"/>
                        </a:lnSpc>
                        <a:spcBef>
                          <a:spcPts val="0"/>
                        </a:spcBef>
                        <a:spcAft>
                          <a:spcPts val="0"/>
                        </a:spcAft>
                      </a:pPr>
                      <a:r>
                        <a:rPr lang="en-CA" sz="2000">
                          <a:effectLst/>
                        </a:rPr>
                        <a:t>Morocco</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2133</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1087</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51%</a:t>
                      </a:r>
                      <a:endParaRPr lang="en-US" sz="2800">
                        <a:effectLst/>
                        <a:latin typeface="Calibri" charset="0"/>
                        <a:ea typeface="Calibri" charset="0"/>
                        <a:cs typeface="Times New Roman" charset="0"/>
                      </a:endParaRPr>
                    </a:p>
                  </a:txBody>
                  <a:tcPr marL="68580" marR="68580" marT="0" marB="0"/>
                </a:tc>
              </a:tr>
              <a:tr h="397062">
                <a:tc>
                  <a:txBody>
                    <a:bodyPr/>
                    <a:lstStyle/>
                    <a:p>
                      <a:pPr marL="182880" marR="0">
                        <a:lnSpc>
                          <a:spcPct val="115000"/>
                        </a:lnSpc>
                        <a:spcBef>
                          <a:spcPts val="0"/>
                        </a:spcBef>
                        <a:spcAft>
                          <a:spcPts val="0"/>
                        </a:spcAft>
                      </a:pPr>
                      <a:r>
                        <a:rPr lang="en-CA" sz="2000" dirty="0">
                          <a:effectLst/>
                        </a:rPr>
                        <a:t>Algeria</a:t>
                      </a:r>
                      <a:endParaRPr lang="en-US" sz="2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1672</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902</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54%</a:t>
                      </a:r>
                      <a:endParaRPr lang="en-US" sz="2800">
                        <a:effectLst/>
                        <a:latin typeface="Calibri" charset="0"/>
                        <a:ea typeface="Calibri" charset="0"/>
                        <a:cs typeface="Times New Roman" charset="0"/>
                      </a:endParaRPr>
                    </a:p>
                  </a:txBody>
                  <a:tcPr marL="68580" marR="68580" marT="0" marB="0"/>
                </a:tc>
              </a:tr>
              <a:tr h="397062">
                <a:tc>
                  <a:txBody>
                    <a:bodyPr/>
                    <a:lstStyle/>
                    <a:p>
                      <a:pPr marL="182880" marR="0">
                        <a:lnSpc>
                          <a:spcPct val="115000"/>
                        </a:lnSpc>
                        <a:spcBef>
                          <a:spcPts val="0"/>
                        </a:spcBef>
                        <a:spcAft>
                          <a:spcPts val="0"/>
                        </a:spcAft>
                      </a:pPr>
                      <a:r>
                        <a:rPr lang="en-CA" sz="2000">
                          <a:effectLst/>
                        </a:rPr>
                        <a:t>British Citizen</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3085</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840</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27%</a:t>
                      </a:r>
                      <a:endParaRPr lang="en-US" sz="2800">
                        <a:effectLst/>
                        <a:latin typeface="Calibri" charset="0"/>
                        <a:ea typeface="Calibri" charset="0"/>
                        <a:cs typeface="Times New Roman" charset="0"/>
                      </a:endParaRPr>
                    </a:p>
                  </a:txBody>
                  <a:tcPr marL="68580" marR="68580" marT="0" marB="0"/>
                </a:tc>
              </a:tr>
              <a:tr h="397062">
                <a:tc>
                  <a:txBody>
                    <a:bodyPr/>
                    <a:lstStyle/>
                    <a:p>
                      <a:pPr marL="182880" marR="0">
                        <a:lnSpc>
                          <a:spcPct val="115000"/>
                        </a:lnSpc>
                        <a:spcBef>
                          <a:spcPts val="0"/>
                        </a:spcBef>
                        <a:spcAft>
                          <a:spcPts val="0"/>
                        </a:spcAft>
                      </a:pPr>
                      <a:r>
                        <a:rPr lang="en-CA" sz="2000">
                          <a:effectLst/>
                        </a:rPr>
                        <a:t>Iran</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1961</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714</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36%</a:t>
                      </a:r>
                      <a:endParaRPr lang="en-US" sz="2800">
                        <a:effectLst/>
                        <a:latin typeface="Calibri" charset="0"/>
                        <a:ea typeface="Calibri" charset="0"/>
                        <a:cs typeface="Times New Roman" charset="0"/>
                      </a:endParaRPr>
                    </a:p>
                  </a:txBody>
                  <a:tcPr marL="68580" marR="68580" marT="0" marB="0"/>
                </a:tc>
              </a:tr>
              <a:tr h="397062">
                <a:tc>
                  <a:txBody>
                    <a:bodyPr/>
                    <a:lstStyle/>
                    <a:p>
                      <a:pPr marL="182880" marR="0">
                        <a:lnSpc>
                          <a:spcPct val="115000"/>
                        </a:lnSpc>
                        <a:spcBef>
                          <a:spcPts val="0"/>
                        </a:spcBef>
                        <a:spcAft>
                          <a:spcPts val="0"/>
                        </a:spcAft>
                      </a:pPr>
                      <a:r>
                        <a:rPr lang="en-CA" sz="2000" dirty="0">
                          <a:effectLst/>
                        </a:rPr>
                        <a:t>Sri Lanka</a:t>
                      </a:r>
                      <a:endParaRPr lang="en-US" sz="2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1764</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709</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dirty="0">
                          <a:effectLst/>
                        </a:rPr>
                        <a:t>40%</a:t>
                      </a:r>
                      <a:endParaRPr lang="en-US" sz="28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3092401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smtClean="0"/>
              <a:t>Countries with Highest % who Get PR with Condition (2013-2014)</a:t>
            </a:r>
            <a:endParaRPr lang="en-US" dirty="0"/>
          </a:p>
        </p:txBody>
      </p:sp>
      <p:sp>
        <p:nvSpPr>
          <p:cNvPr id="3" name="Content Placeholder 2"/>
          <p:cNvSpPr>
            <a:spLocks noGrp="1"/>
          </p:cNvSpPr>
          <p:nvPr>
            <p:ph sz="quarter" idx="1"/>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1335389463"/>
              </p:ext>
            </p:extLst>
          </p:nvPr>
        </p:nvGraphicFramePr>
        <p:xfrm>
          <a:off x="442913" y="1331979"/>
          <a:ext cx="7710491" cy="5141973"/>
        </p:xfrm>
        <a:graphic>
          <a:graphicData uri="http://schemas.openxmlformats.org/drawingml/2006/table">
            <a:tbl>
              <a:tblPr firstRow="1" firstCol="1" bandRow="1">
                <a:tableStyleId>{5C22544A-7EE6-4342-B048-85BDC9FD1C3A}</a:tableStyleId>
              </a:tblPr>
              <a:tblGrid>
                <a:gridCol w="2833687"/>
                <a:gridCol w="1676400"/>
                <a:gridCol w="1524002"/>
                <a:gridCol w="1676402"/>
              </a:tblGrid>
              <a:tr h="1165085">
                <a:tc>
                  <a:txBody>
                    <a:bodyPr/>
                    <a:lstStyle/>
                    <a:p>
                      <a:pPr marL="0" marR="0" algn="ctr">
                        <a:lnSpc>
                          <a:spcPct val="115000"/>
                        </a:lnSpc>
                        <a:spcBef>
                          <a:spcPts val="0"/>
                        </a:spcBef>
                        <a:spcAft>
                          <a:spcPts val="0"/>
                        </a:spcAft>
                      </a:pPr>
                      <a:r>
                        <a:rPr lang="en-CA" sz="2000" dirty="0">
                          <a:effectLst/>
                        </a:rPr>
                        <a:t>Country of Citizenship</a:t>
                      </a:r>
                      <a:endParaRPr lang="en-US" sz="2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CA" sz="2000" dirty="0">
                          <a:effectLst/>
                        </a:rPr>
                        <a:t>Total </a:t>
                      </a:r>
                      <a:r>
                        <a:rPr lang="en-CA" sz="2000" dirty="0" smtClean="0">
                          <a:effectLst/>
                        </a:rPr>
                        <a:t>PR Applications</a:t>
                      </a:r>
                      <a:endParaRPr lang="en-US" sz="2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CA" sz="2000" dirty="0" smtClean="0">
                          <a:effectLst/>
                        </a:rPr>
                        <a:t>Total</a:t>
                      </a:r>
                    </a:p>
                    <a:p>
                      <a:pPr marL="0" marR="0" algn="ctr">
                        <a:lnSpc>
                          <a:spcPct val="115000"/>
                        </a:lnSpc>
                        <a:spcBef>
                          <a:spcPts val="0"/>
                        </a:spcBef>
                        <a:spcAft>
                          <a:spcPts val="0"/>
                        </a:spcAft>
                      </a:pPr>
                      <a:r>
                        <a:rPr lang="en-CA" sz="2000" dirty="0" smtClean="0">
                          <a:effectLst/>
                        </a:rPr>
                        <a:t>PR With Condition</a:t>
                      </a:r>
                      <a:endParaRPr lang="en-US" sz="2800" dirty="0">
                        <a:effectLst/>
                        <a:latin typeface="Calibri" charset="0"/>
                        <a:ea typeface="Calibri" charset="0"/>
                        <a:cs typeface="Times New Roman" charset="0"/>
                      </a:endParaRPr>
                    </a:p>
                  </a:txBody>
                  <a:tcPr marL="68580" marR="68580" marT="0" marB="0" anchor="ctr"/>
                </a:tc>
                <a:tc>
                  <a:txBody>
                    <a:bodyPr/>
                    <a:lstStyle/>
                    <a:p>
                      <a:pPr marL="0" marR="0" algn="ctr">
                        <a:lnSpc>
                          <a:spcPct val="115000"/>
                        </a:lnSpc>
                        <a:spcBef>
                          <a:spcPts val="0"/>
                        </a:spcBef>
                        <a:spcAft>
                          <a:spcPts val="0"/>
                        </a:spcAft>
                      </a:pPr>
                      <a:r>
                        <a:rPr lang="en-CA" sz="2000" dirty="0" smtClean="0">
                          <a:effectLst/>
                        </a:rPr>
                        <a:t>%</a:t>
                      </a:r>
                    </a:p>
                    <a:p>
                      <a:pPr marL="0" marR="0" algn="ctr">
                        <a:lnSpc>
                          <a:spcPct val="115000"/>
                        </a:lnSpc>
                        <a:spcBef>
                          <a:spcPts val="0"/>
                        </a:spcBef>
                        <a:spcAft>
                          <a:spcPts val="0"/>
                        </a:spcAft>
                      </a:pPr>
                      <a:r>
                        <a:rPr lang="en-CA" sz="2000" dirty="0" smtClean="0">
                          <a:effectLst/>
                        </a:rPr>
                        <a:t>with </a:t>
                      </a:r>
                      <a:r>
                        <a:rPr lang="en-CA" sz="2000" dirty="0">
                          <a:effectLst/>
                        </a:rPr>
                        <a:t>PR Condition</a:t>
                      </a:r>
                      <a:endParaRPr lang="en-US" sz="2800" dirty="0">
                        <a:effectLst/>
                        <a:latin typeface="Calibri" charset="0"/>
                        <a:ea typeface="Calibri" charset="0"/>
                        <a:cs typeface="Times New Roman" charset="0"/>
                      </a:endParaRPr>
                    </a:p>
                  </a:txBody>
                  <a:tcPr marL="68580" marR="68580" marT="0" marB="0" anchor="ctr"/>
                </a:tc>
              </a:tr>
              <a:tr h="413789">
                <a:tc>
                  <a:txBody>
                    <a:bodyPr/>
                    <a:lstStyle/>
                    <a:p>
                      <a:pPr marL="182880" marR="0" algn="l">
                        <a:lnSpc>
                          <a:spcPct val="115000"/>
                        </a:lnSpc>
                        <a:spcBef>
                          <a:spcPts val="0"/>
                        </a:spcBef>
                        <a:spcAft>
                          <a:spcPts val="0"/>
                        </a:spcAft>
                      </a:pPr>
                      <a:r>
                        <a:rPr lang="en-CA" sz="2000">
                          <a:effectLst/>
                        </a:rPr>
                        <a:t>Turkey</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461</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258</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56%</a:t>
                      </a:r>
                      <a:endParaRPr lang="en-US" sz="2800">
                        <a:effectLst/>
                        <a:latin typeface="Calibri" charset="0"/>
                        <a:ea typeface="Calibri" charset="0"/>
                        <a:cs typeface="Times New Roman" charset="0"/>
                      </a:endParaRPr>
                    </a:p>
                  </a:txBody>
                  <a:tcPr marL="68580" marR="68580" marT="0" marB="0"/>
                </a:tc>
              </a:tr>
              <a:tr h="413789">
                <a:tc>
                  <a:txBody>
                    <a:bodyPr/>
                    <a:lstStyle/>
                    <a:p>
                      <a:pPr marL="182880" marR="0" algn="l">
                        <a:lnSpc>
                          <a:spcPct val="115000"/>
                        </a:lnSpc>
                        <a:spcBef>
                          <a:spcPts val="0"/>
                        </a:spcBef>
                        <a:spcAft>
                          <a:spcPts val="0"/>
                        </a:spcAft>
                      </a:pPr>
                      <a:r>
                        <a:rPr lang="en-CA" sz="2000">
                          <a:effectLst/>
                        </a:rPr>
                        <a:t>Tunisia</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976</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541</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55%</a:t>
                      </a:r>
                      <a:endParaRPr lang="en-US" sz="2800">
                        <a:effectLst/>
                        <a:latin typeface="Calibri" charset="0"/>
                        <a:ea typeface="Calibri" charset="0"/>
                        <a:cs typeface="Times New Roman" charset="0"/>
                      </a:endParaRPr>
                    </a:p>
                  </a:txBody>
                  <a:tcPr marL="68580" marR="68580" marT="0" marB="0"/>
                </a:tc>
              </a:tr>
              <a:tr h="413789">
                <a:tc>
                  <a:txBody>
                    <a:bodyPr/>
                    <a:lstStyle/>
                    <a:p>
                      <a:pPr marL="182880" marR="0" algn="l">
                        <a:lnSpc>
                          <a:spcPct val="115000"/>
                        </a:lnSpc>
                        <a:spcBef>
                          <a:spcPts val="0"/>
                        </a:spcBef>
                        <a:spcAft>
                          <a:spcPts val="0"/>
                        </a:spcAft>
                      </a:pPr>
                      <a:r>
                        <a:rPr lang="en-CA" sz="2000">
                          <a:effectLst/>
                        </a:rPr>
                        <a:t>Azerbaijan</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29</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16</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55%</a:t>
                      </a:r>
                      <a:endParaRPr lang="en-US" sz="2800">
                        <a:effectLst/>
                        <a:latin typeface="Calibri" charset="0"/>
                        <a:ea typeface="Calibri" charset="0"/>
                        <a:cs typeface="Times New Roman" charset="0"/>
                      </a:endParaRPr>
                    </a:p>
                  </a:txBody>
                  <a:tcPr marL="68580" marR="68580" marT="0" marB="0"/>
                </a:tc>
              </a:tr>
              <a:tr h="413789">
                <a:tc>
                  <a:txBody>
                    <a:bodyPr/>
                    <a:lstStyle/>
                    <a:p>
                      <a:pPr marL="182880" marR="0" algn="l">
                        <a:lnSpc>
                          <a:spcPct val="115000"/>
                        </a:lnSpc>
                        <a:spcBef>
                          <a:spcPts val="0"/>
                        </a:spcBef>
                        <a:spcAft>
                          <a:spcPts val="0"/>
                        </a:spcAft>
                      </a:pPr>
                      <a:r>
                        <a:rPr lang="en-CA" sz="2000">
                          <a:effectLst/>
                        </a:rPr>
                        <a:t>Algeria</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1672</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902</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54%</a:t>
                      </a:r>
                      <a:endParaRPr lang="en-US" sz="2800">
                        <a:effectLst/>
                        <a:latin typeface="Calibri" charset="0"/>
                        <a:ea typeface="Calibri" charset="0"/>
                        <a:cs typeface="Times New Roman" charset="0"/>
                      </a:endParaRPr>
                    </a:p>
                  </a:txBody>
                  <a:tcPr marL="68580" marR="68580" marT="0" marB="0"/>
                </a:tc>
              </a:tr>
              <a:tr h="413789">
                <a:tc>
                  <a:txBody>
                    <a:bodyPr/>
                    <a:lstStyle/>
                    <a:p>
                      <a:pPr marL="182880" marR="0" algn="l">
                        <a:lnSpc>
                          <a:spcPct val="115000"/>
                        </a:lnSpc>
                        <a:spcBef>
                          <a:spcPts val="0"/>
                        </a:spcBef>
                        <a:spcAft>
                          <a:spcPts val="0"/>
                        </a:spcAft>
                      </a:pPr>
                      <a:r>
                        <a:rPr lang="en-CA" sz="2000">
                          <a:effectLst/>
                        </a:rPr>
                        <a:t>Nepal</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180</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94</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52%</a:t>
                      </a:r>
                      <a:endParaRPr lang="en-US" sz="2800">
                        <a:effectLst/>
                        <a:latin typeface="Calibri" charset="0"/>
                        <a:ea typeface="Calibri" charset="0"/>
                        <a:cs typeface="Times New Roman" charset="0"/>
                      </a:endParaRPr>
                    </a:p>
                  </a:txBody>
                  <a:tcPr marL="68580" marR="68580" marT="0" marB="0"/>
                </a:tc>
              </a:tr>
              <a:tr h="413789">
                <a:tc>
                  <a:txBody>
                    <a:bodyPr/>
                    <a:lstStyle/>
                    <a:p>
                      <a:pPr marL="182880" marR="0" algn="l">
                        <a:lnSpc>
                          <a:spcPct val="115000"/>
                        </a:lnSpc>
                        <a:spcBef>
                          <a:spcPts val="0"/>
                        </a:spcBef>
                        <a:spcAft>
                          <a:spcPts val="0"/>
                        </a:spcAft>
                      </a:pPr>
                      <a:r>
                        <a:rPr lang="en-CA" sz="2000">
                          <a:effectLst/>
                        </a:rPr>
                        <a:t>Morocco</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2133</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1087</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dirty="0">
                          <a:effectLst/>
                        </a:rPr>
                        <a:t>51%</a:t>
                      </a:r>
                      <a:endParaRPr lang="en-US" sz="2800" dirty="0">
                        <a:effectLst/>
                        <a:latin typeface="Calibri" charset="0"/>
                        <a:ea typeface="Calibri" charset="0"/>
                        <a:cs typeface="Times New Roman" charset="0"/>
                      </a:endParaRPr>
                    </a:p>
                  </a:txBody>
                  <a:tcPr marL="68580" marR="68580" marT="0" marB="0"/>
                </a:tc>
              </a:tr>
              <a:tr h="413789">
                <a:tc>
                  <a:txBody>
                    <a:bodyPr/>
                    <a:lstStyle/>
                    <a:p>
                      <a:pPr marL="182880" marR="0" algn="l">
                        <a:lnSpc>
                          <a:spcPct val="115000"/>
                        </a:lnSpc>
                        <a:spcBef>
                          <a:spcPts val="0"/>
                        </a:spcBef>
                        <a:spcAft>
                          <a:spcPts val="0"/>
                        </a:spcAft>
                      </a:pPr>
                      <a:r>
                        <a:rPr lang="en-CA" sz="2000">
                          <a:effectLst/>
                        </a:rPr>
                        <a:t>Cuba</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1220</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617</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51%</a:t>
                      </a:r>
                      <a:endParaRPr lang="en-US" sz="2800">
                        <a:effectLst/>
                        <a:latin typeface="Calibri" charset="0"/>
                        <a:ea typeface="Calibri" charset="0"/>
                        <a:cs typeface="Times New Roman" charset="0"/>
                      </a:endParaRPr>
                    </a:p>
                  </a:txBody>
                  <a:tcPr marL="68580" marR="68580" marT="0" marB="0"/>
                </a:tc>
              </a:tr>
              <a:tr h="413789">
                <a:tc>
                  <a:txBody>
                    <a:bodyPr/>
                    <a:lstStyle/>
                    <a:p>
                      <a:pPr marL="182880" marR="0" algn="l">
                        <a:lnSpc>
                          <a:spcPct val="115000"/>
                        </a:lnSpc>
                        <a:spcBef>
                          <a:spcPts val="0"/>
                        </a:spcBef>
                        <a:spcAft>
                          <a:spcPts val="0"/>
                        </a:spcAft>
                      </a:pPr>
                      <a:r>
                        <a:rPr lang="en-CA" sz="2000">
                          <a:effectLst/>
                        </a:rPr>
                        <a:t>Albania</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261</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116</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44%</a:t>
                      </a:r>
                      <a:endParaRPr lang="en-US" sz="2800">
                        <a:effectLst/>
                        <a:latin typeface="Calibri" charset="0"/>
                        <a:ea typeface="Calibri" charset="0"/>
                        <a:cs typeface="Times New Roman" charset="0"/>
                      </a:endParaRPr>
                    </a:p>
                  </a:txBody>
                  <a:tcPr marL="68580" marR="68580" marT="0" marB="0"/>
                </a:tc>
              </a:tr>
              <a:tr h="666576">
                <a:tc>
                  <a:txBody>
                    <a:bodyPr/>
                    <a:lstStyle/>
                    <a:p>
                      <a:pPr marL="182880" marR="0" algn="l">
                        <a:lnSpc>
                          <a:spcPct val="115000"/>
                        </a:lnSpc>
                        <a:spcBef>
                          <a:spcPts val="0"/>
                        </a:spcBef>
                        <a:spcAft>
                          <a:spcPts val="0"/>
                        </a:spcAft>
                      </a:pPr>
                      <a:r>
                        <a:rPr lang="en-CA" sz="2000" dirty="0">
                          <a:effectLst/>
                        </a:rPr>
                        <a:t>Antigua and Barbuda</a:t>
                      </a:r>
                      <a:endParaRPr lang="en-US" sz="28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18</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a:effectLst/>
                        </a:rPr>
                        <a:t>8</a:t>
                      </a:r>
                      <a:endParaRPr lang="en-US" sz="280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CA" sz="2000" dirty="0">
                          <a:effectLst/>
                        </a:rPr>
                        <a:t>44%</a:t>
                      </a:r>
                      <a:endParaRPr lang="en-US" sz="2800" dirty="0">
                        <a:effectLst/>
                        <a:latin typeface="Calibri" charset="0"/>
                        <a:ea typeface="Calibri" charset="0"/>
                        <a:cs typeface="Times New Roman" charset="0"/>
                      </a:endParaRPr>
                    </a:p>
                  </a:txBody>
                  <a:tcPr marL="68580" marR="68580" marT="0" marB="0"/>
                </a:tc>
              </a:tr>
            </a:tbl>
          </a:graphicData>
        </a:graphic>
      </p:graphicFrame>
    </p:spTree>
    <p:extLst>
      <p:ext uri="{BB962C8B-B14F-4D97-AF65-F5344CB8AC3E}">
        <p14:creationId xmlns:p14="http://schemas.microsoft.com/office/powerpoint/2010/main" val="940883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1" y="304800"/>
            <a:ext cx="6508377" cy="787476"/>
          </a:xfrm>
        </p:spPr>
        <p:txBody>
          <a:bodyPr>
            <a:normAutofit/>
          </a:bodyPr>
          <a:lstStyle/>
          <a:p>
            <a:r>
              <a:rPr lang="en-US" sz="3600" dirty="0" smtClean="0"/>
              <a:t>Summary of Key Concerns</a:t>
            </a:r>
            <a:endParaRPr lang="en-US" sz="3600" dirty="0"/>
          </a:p>
        </p:txBody>
      </p:sp>
      <p:sp>
        <p:nvSpPr>
          <p:cNvPr id="3" name="Content Placeholder 2"/>
          <p:cNvSpPr>
            <a:spLocks noGrp="1"/>
          </p:cNvSpPr>
          <p:nvPr>
            <p:ph idx="1"/>
          </p:nvPr>
        </p:nvSpPr>
        <p:spPr>
          <a:xfrm>
            <a:off x="481011" y="1524000"/>
            <a:ext cx="7915505" cy="4967946"/>
          </a:xfrm>
        </p:spPr>
        <p:txBody>
          <a:bodyPr>
            <a:noAutofit/>
          </a:bodyPr>
          <a:lstStyle/>
          <a:p>
            <a:pPr lvl="0">
              <a:spcAft>
                <a:spcPts val="1200"/>
              </a:spcAft>
            </a:pPr>
            <a:r>
              <a:rPr lang="en-US" dirty="0" smtClean="0"/>
              <a:t>6 of 10 countries with highest proportion getting conditional PR are Muslim majority countries</a:t>
            </a:r>
          </a:p>
          <a:p>
            <a:pPr lvl="0">
              <a:spcAft>
                <a:spcPts val="1200"/>
              </a:spcAft>
            </a:pPr>
            <a:r>
              <a:rPr lang="en-US" sz="2400" dirty="0" smtClean="0"/>
              <a:t>9 of 10 countries with highest CPR in the Global South</a:t>
            </a:r>
          </a:p>
          <a:p>
            <a:pPr lvl="0">
              <a:spcAft>
                <a:spcPts val="1200"/>
              </a:spcAft>
            </a:pPr>
            <a:r>
              <a:rPr lang="en-US" dirty="0" smtClean="0"/>
              <a:t>9 of 10 countries require a visa to visit </a:t>
            </a:r>
            <a:r>
              <a:rPr lang="en-US" dirty="0" smtClean="0"/>
              <a:t>Canada</a:t>
            </a:r>
            <a:endParaRPr lang="en-US" dirty="0" smtClean="0"/>
          </a:p>
          <a:p>
            <a:pPr lvl="0">
              <a:spcAft>
                <a:spcPts val="1200"/>
              </a:spcAft>
            </a:pPr>
            <a:r>
              <a:rPr lang="en-US" dirty="0" smtClean="0"/>
              <a:t>Application processing times expand temporal border</a:t>
            </a:r>
          </a:p>
          <a:p>
            <a:pPr lvl="1">
              <a:spcAft>
                <a:spcPts val="1200"/>
              </a:spcAft>
            </a:pPr>
            <a:r>
              <a:rPr lang="en-US" dirty="0" smtClean="0">
                <a:solidFill>
                  <a:srgbClr val="FF0000"/>
                </a:solidFill>
              </a:rPr>
              <a:t>15 months application processing </a:t>
            </a:r>
            <a:r>
              <a:rPr lang="en-US" dirty="0" smtClean="0"/>
              <a:t>+ </a:t>
            </a:r>
            <a:r>
              <a:rPr lang="en-US" dirty="0" smtClean="0">
                <a:solidFill>
                  <a:srgbClr val="7030A0"/>
                </a:solidFill>
              </a:rPr>
              <a:t>2 year conditional PR</a:t>
            </a:r>
            <a:endParaRPr lang="en-US" dirty="0"/>
          </a:p>
          <a:p>
            <a:pPr marL="0" lvl="0" indent="0">
              <a:buNone/>
            </a:pPr>
            <a:r>
              <a:rPr lang="en-US" sz="2400" dirty="0" smtClean="0"/>
              <a:t> </a:t>
            </a:r>
          </a:p>
          <a:p>
            <a:pPr marL="365760" lvl="1" indent="0">
              <a:buNone/>
            </a:pPr>
            <a:endParaRPr lang="en-US" dirty="0" smtClean="0"/>
          </a:p>
          <a:p>
            <a:endParaRPr lang="en-US" sz="2400" dirty="0" smtClean="0"/>
          </a:p>
          <a:p>
            <a:endParaRPr lang="en-US" sz="2400" dirty="0" smtClean="0"/>
          </a:p>
          <a:p>
            <a:pPr lvl="0"/>
            <a:endParaRPr lang="en-US" sz="2400" dirty="0" smtClean="0"/>
          </a:p>
        </p:txBody>
      </p:sp>
    </p:spTree>
    <p:extLst>
      <p:ext uri="{BB962C8B-B14F-4D97-AF65-F5344CB8AC3E}">
        <p14:creationId xmlns:p14="http://schemas.microsoft.com/office/powerpoint/2010/main" val="947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381000"/>
            <a:ext cx="7467600" cy="808038"/>
          </a:xfrm>
        </p:spPr>
        <p:txBody>
          <a:bodyPr>
            <a:normAutofit/>
          </a:bodyPr>
          <a:lstStyle/>
          <a:p>
            <a:r>
              <a:rPr lang="en-US" sz="3600" dirty="0" smtClean="0"/>
              <a:t>Discussion</a:t>
            </a:r>
            <a:endParaRPr lang="en-US" sz="3600" dirty="0"/>
          </a:p>
        </p:txBody>
      </p:sp>
      <p:sp>
        <p:nvSpPr>
          <p:cNvPr id="3" name="Content Placeholder 2"/>
          <p:cNvSpPr>
            <a:spLocks noGrp="1"/>
          </p:cNvSpPr>
          <p:nvPr>
            <p:ph sz="quarter" idx="1"/>
          </p:nvPr>
        </p:nvSpPr>
        <p:spPr/>
        <p:txBody>
          <a:bodyPr>
            <a:normAutofit lnSpcReduction="10000"/>
          </a:bodyPr>
          <a:lstStyle/>
          <a:p>
            <a:pPr>
              <a:lnSpc>
                <a:spcPct val="110000"/>
              </a:lnSpc>
              <a:spcAft>
                <a:spcPts val="1200"/>
              </a:spcAft>
            </a:pPr>
            <a:r>
              <a:rPr lang="en-US" dirty="0" err="1" smtClean="0"/>
              <a:t>Raceless</a:t>
            </a:r>
            <a:r>
              <a:rPr lang="en-US" dirty="0" smtClean="0"/>
              <a:t> construction of ’marriage migrant’ masks racialized effects</a:t>
            </a:r>
          </a:p>
          <a:p>
            <a:pPr>
              <a:lnSpc>
                <a:spcPct val="110000"/>
              </a:lnSpc>
              <a:spcAft>
                <a:spcPts val="1200"/>
              </a:spcAft>
            </a:pPr>
            <a:r>
              <a:rPr lang="en-US" dirty="0" smtClean="0"/>
              <a:t>Compound effect of pre- and post- migration controls</a:t>
            </a:r>
          </a:p>
          <a:p>
            <a:pPr lvl="1">
              <a:lnSpc>
                <a:spcPct val="110000"/>
              </a:lnSpc>
              <a:spcAft>
                <a:spcPts val="1200"/>
              </a:spcAft>
            </a:pPr>
            <a:r>
              <a:rPr lang="en-US" dirty="0" smtClean="0"/>
              <a:t>Reinforces policing of racialized/Muslim immigrants as suspicious of criminal intent</a:t>
            </a:r>
          </a:p>
          <a:p>
            <a:pPr>
              <a:lnSpc>
                <a:spcPct val="110000"/>
              </a:lnSpc>
              <a:spcAft>
                <a:spcPts val="1200"/>
              </a:spcAft>
            </a:pPr>
            <a:r>
              <a:rPr lang="en-US" dirty="0" smtClean="0"/>
              <a:t>Enables racial and gender discrimination </a:t>
            </a:r>
          </a:p>
          <a:p>
            <a:pPr>
              <a:lnSpc>
                <a:spcPct val="110000"/>
              </a:lnSpc>
              <a:spcAft>
                <a:spcPts val="1200"/>
              </a:spcAft>
            </a:pPr>
            <a:r>
              <a:rPr lang="en-US" dirty="0" smtClean="0"/>
              <a:t>Normalizes domestic violence</a:t>
            </a:r>
          </a:p>
          <a:p>
            <a:pPr lvl="1">
              <a:lnSpc>
                <a:spcPct val="110000"/>
              </a:lnSpc>
              <a:spcAft>
                <a:spcPts val="1200"/>
              </a:spcAft>
            </a:pPr>
            <a:r>
              <a:rPr lang="en-US" dirty="0"/>
              <a:t>P</a:t>
            </a:r>
            <a:r>
              <a:rPr lang="en-US" dirty="0" smtClean="0"/>
              <a:t>ositions state as protector</a:t>
            </a:r>
          </a:p>
          <a:p>
            <a:pPr>
              <a:lnSpc>
                <a:spcPct val="110000"/>
              </a:lnSpc>
              <a:spcAft>
                <a:spcPts val="1200"/>
              </a:spcAft>
            </a:pPr>
            <a:r>
              <a:rPr lang="en-US" dirty="0" smtClean="0"/>
              <a:t>Extends bureaucratic control of temporal border</a:t>
            </a:r>
          </a:p>
        </p:txBody>
      </p:sp>
    </p:spTree>
    <p:extLst>
      <p:ext uri="{BB962C8B-B14F-4D97-AF65-F5344CB8AC3E}">
        <p14:creationId xmlns:p14="http://schemas.microsoft.com/office/powerpoint/2010/main" val="3520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Recommendations</a:t>
            </a:r>
            <a:endParaRPr lang="en-US" dirty="0"/>
          </a:p>
        </p:txBody>
      </p:sp>
      <p:sp>
        <p:nvSpPr>
          <p:cNvPr id="3" name="Content Placeholder 2"/>
          <p:cNvSpPr>
            <a:spLocks noGrp="1"/>
          </p:cNvSpPr>
          <p:nvPr>
            <p:ph sz="quarter" idx="1"/>
          </p:nvPr>
        </p:nvSpPr>
        <p:spPr/>
        <p:txBody>
          <a:bodyPr>
            <a:normAutofit/>
          </a:bodyPr>
          <a:lstStyle/>
          <a:p>
            <a:pPr>
              <a:lnSpc>
                <a:spcPct val="110000"/>
              </a:lnSpc>
              <a:spcAft>
                <a:spcPts val="1200"/>
              </a:spcAft>
            </a:pPr>
            <a:r>
              <a:rPr lang="en-US" dirty="0" smtClean="0"/>
              <a:t>1) </a:t>
            </a:r>
            <a:r>
              <a:rPr lang="en-US" b="1" dirty="0" smtClean="0"/>
              <a:t>Repeal conditional PR </a:t>
            </a:r>
            <a:r>
              <a:rPr lang="en-US" dirty="0" smtClean="0"/>
              <a:t>and remove </a:t>
            </a:r>
            <a:r>
              <a:rPr lang="en-US" dirty="0" smtClean="0"/>
              <a:t>condition</a:t>
            </a:r>
          </a:p>
          <a:p>
            <a:pPr lvl="1">
              <a:lnSpc>
                <a:spcPct val="110000"/>
              </a:lnSpc>
              <a:spcAft>
                <a:spcPts val="1200"/>
              </a:spcAft>
            </a:pPr>
            <a:r>
              <a:rPr lang="en-US" sz="2400" dirty="0" smtClean="0"/>
              <a:t>Liberals announce plans for repeal in Oct 2016  </a:t>
            </a:r>
          </a:p>
          <a:p>
            <a:pPr>
              <a:lnSpc>
                <a:spcPct val="110000"/>
              </a:lnSpc>
              <a:spcAft>
                <a:spcPts val="1200"/>
              </a:spcAft>
            </a:pPr>
            <a:r>
              <a:rPr lang="en-US" dirty="0" smtClean="0"/>
              <a:t>2) </a:t>
            </a:r>
            <a:r>
              <a:rPr lang="en-US" b="1" dirty="0" smtClean="0"/>
              <a:t>Extend support </a:t>
            </a:r>
            <a:r>
              <a:rPr lang="en-US" dirty="0" smtClean="0"/>
              <a:t>for immigrant victims of abuse or neglect to secure a pathway to permanent residence</a:t>
            </a:r>
          </a:p>
          <a:p>
            <a:pPr>
              <a:lnSpc>
                <a:spcPct val="110000"/>
              </a:lnSpc>
              <a:spcAft>
                <a:spcPts val="1200"/>
              </a:spcAft>
            </a:pPr>
            <a:r>
              <a:rPr lang="en-US" dirty="0" smtClean="0"/>
              <a:t>3</a:t>
            </a:r>
            <a:r>
              <a:rPr lang="en-US" dirty="0" smtClean="0"/>
              <a:t>) </a:t>
            </a:r>
            <a:r>
              <a:rPr lang="en-US" b="1" dirty="0" smtClean="0"/>
              <a:t>Reduce processing times </a:t>
            </a:r>
            <a:r>
              <a:rPr lang="en-US" dirty="0" smtClean="0"/>
              <a:t>for in-land and overseas sponsored spouses &amp; partners</a:t>
            </a:r>
          </a:p>
          <a:p>
            <a:pPr>
              <a:lnSpc>
                <a:spcPct val="110000"/>
              </a:lnSpc>
              <a:spcAft>
                <a:spcPts val="1200"/>
              </a:spcAft>
            </a:pPr>
            <a:r>
              <a:rPr lang="en-US" dirty="0" smtClean="0"/>
              <a:t>4) Extend </a:t>
            </a:r>
            <a:r>
              <a:rPr lang="en-US" b="1" dirty="0" smtClean="0"/>
              <a:t>work authorization </a:t>
            </a:r>
            <a:r>
              <a:rPr lang="en-US" dirty="0" smtClean="0"/>
              <a:t>to in-land sponsored spouses/partners who are waiting for their application to be processed.</a:t>
            </a:r>
          </a:p>
        </p:txBody>
      </p:sp>
    </p:spTree>
    <p:extLst>
      <p:ext uri="{BB962C8B-B14F-4D97-AF65-F5344CB8AC3E}">
        <p14:creationId xmlns:p14="http://schemas.microsoft.com/office/powerpoint/2010/main" val="1072207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9320" y="393522"/>
            <a:ext cx="6507163" cy="735012"/>
          </a:xfrm>
        </p:spPr>
        <p:txBody>
          <a:bodyPr wrap="square" numCol="1" anchorCtr="0" compatLnSpc="1">
            <a:prstTxWarp prst="textNoShape">
              <a:avLst/>
            </a:prstTxWarp>
          </a:bodyPr>
          <a:lstStyle/>
          <a:p>
            <a:pPr eaLnBrk="1" hangingPunct="1">
              <a:defRPr/>
            </a:pPr>
            <a:r>
              <a:rPr lang="en-US" sz="3200" dirty="0" smtClean="0">
                <a:ea typeface="ＭＳ Ｐゴシック" charset="-128"/>
              </a:rPr>
              <a:t>Migrant mothers project</a:t>
            </a:r>
            <a:endParaRPr lang="en-US" sz="3200" dirty="0" smtClean="0">
              <a:ea typeface="ＭＳ Ｐゴシック" charset="-128"/>
            </a:endParaRPr>
          </a:p>
        </p:txBody>
      </p:sp>
      <p:sp>
        <p:nvSpPr>
          <p:cNvPr id="31747" name="Content Placeholder 2"/>
          <p:cNvSpPr>
            <a:spLocks noGrp="1"/>
          </p:cNvSpPr>
          <p:nvPr>
            <p:ph idx="4294967295"/>
          </p:nvPr>
        </p:nvSpPr>
        <p:spPr>
          <a:xfrm>
            <a:off x="564480" y="4608512"/>
            <a:ext cx="6522120" cy="2249487"/>
          </a:xfrm>
        </p:spPr>
        <p:txBody>
          <a:bodyPr>
            <a:noAutofit/>
          </a:bodyPr>
          <a:lstStyle/>
          <a:p>
            <a:pPr eaLnBrk="1" hangingPunct="1">
              <a:spcBef>
                <a:spcPct val="0"/>
              </a:spcBef>
              <a:buFont typeface="Arial" charset="0"/>
              <a:buNone/>
            </a:pPr>
            <a:r>
              <a:rPr lang="en-US" sz="1600" dirty="0" smtClean="0">
                <a:latin typeface="Arial" charset="0"/>
                <a:cs typeface="ＭＳ Ｐゴシック" charset="0"/>
              </a:rPr>
              <a:t>Rupaleem </a:t>
            </a:r>
            <a:r>
              <a:rPr lang="en-US" sz="1600" dirty="0">
                <a:latin typeface="Arial" charset="0"/>
                <a:cs typeface="ＭＳ Ｐゴシック" charset="0"/>
              </a:rPr>
              <a:t>Bhuyan, </a:t>
            </a:r>
            <a:r>
              <a:rPr lang="en-US" sz="1600" dirty="0" smtClean="0">
                <a:latin typeface="Arial" charset="0"/>
                <a:cs typeface="ＭＳ Ｐゴシック" charset="0"/>
              </a:rPr>
              <a:t>PhD</a:t>
            </a:r>
            <a:endParaRPr lang="en-US" sz="1600" dirty="0">
              <a:latin typeface="Arial" charset="0"/>
              <a:cs typeface="ＭＳ Ｐゴシック" charset="0"/>
            </a:endParaRPr>
          </a:p>
          <a:p>
            <a:pPr eaLnBrk="1" hangingPunct="1">
              <a:spcBef>
                <a:spcPct val="0"/>
              </a:spcBef>
              <a:buFont typeface="Arial" charset="0"/>
              <a:buNone/>
            </a:pPr>
            <a:r>
              <a:rPr lang="en-US" sz="1600" dirty="0">
                <a:latin typeface="Arial" charset="0"/>
                <a:cs typeface="ＭＳ Ｐゴシック" charset="0"/>
              </a:rPr>
              <a:t>Associate </a:t>
            </a:r>
            <a:r>
              <a:rPr lang="en-US" sz="1600" dirty="0" smtClean="0">
                <a:latin typeface="Arial" charset="0"/>
                <a:cs typeface="ＭＳ Ｐゴシック" charset="0"/>
              </a:rPr>
              <a:t>Professor, Faculty </a:t>
            </a:r>
            <a:r>
              <a:rPr lang="en-US" sz="1600" dirty="0">
                <a:latin typeface="Arial" charset="0"/>
                <a:cs typeface="ＭＳ Ｐゴシック" charset="0"/>
              </a:rPr>
              <a:t>of Social Work </a:t>
            </a:r>
          </a:p>
          <a:p>
            <a:pPr eaLnBrk="1" hangingPunct="1">
              <a:spcBef>
                <a:spcPct val="0"/>
              </a:spcBef>
              <a:buFont typeface="Arial" charset="0"/>
              <a:buNone/>
            </a:pPr>
            <a:r>
              <a:rPr lang="en-US" sz="1600" dirty="0">
                <a:latin typeface="Arial" charset="0"/>
                <a:cs typeface="ＭＳ Ｐゴシック" charset="0"/>
              </a:rPr>
              <a:t>University of Toronto</a:t>
            </a:r>
          </a:p>
          <a:p>
            <a:pPr eaLnBrk="1" hangingPunct="1">
              <a:spcBef>
                <a:spcPct val="0"/>
              </a:spcBef>
              <a:buFont typeface="Arial" charset="0"/>
              <a:buNone/>
            </a:pPr>
            <a:r>
              <a:rPr lang="en-US" sz="1600" u="sng" dirty="0">
                <a:latin typeface="Arial" charset="0"/>
                <a:cs typeface="ＭＳ Ｐゴシック" charset="0"/>
                <a:hlinkClick r:id="rId3"/>
              </a:rPr>
              <a:t>r.bhuyan@utoronto.ca</a:t>
            </a:r>
            <a:endParaRPr lang="en-US" sz="1600" dirty="0">
              <a:latin typeface="Arial" charset="0"/>
              <a:cs typeface="ＭＳ Ｐゴシック" charset="0"/>
            </a:endParaRPr>
          </a:p>
          <a:p>
            <a:pPr eaLnBrk="1" hangingPunct="1">
              <a:spcBef>
                <a:spcPct val="0"/>
              </a:spcBef>
              <a:buFont typeface="Arial" charset="0"/>
              <a:buNone/>
            </a:pPr>
            <a:endParaRPr lang="en-US" sz="1600" dirty="0" smtClean="0">
              <a:latin typeface="Arial" charset="0"/>
              <a:cs typeface="ＭＳ Ｐゴシック" charset="0"/>
            </a:endParaRPr>
          </a:p>
          <a:p>
            <a:pPr eaLnBrk="1" hangingPunct="1">
              <a:spcBef>
                <a:spcPct val="0"/>
              </a:spcBef>
              <a:buFont typeface="Arial" charset="0"/>
              <a:buNone/>
            </a:pPr>
            <a:r>
              <a:rPr lang="en-US" sz="1600" dirty="0" smtClean="0">
                <a:latin typeface="Arial" charset="0"/>
                <a:cs typeface="ＭＳ Ｐゴシック" charset="0"/>
              </a:rPr>
              <a:t>Website: </a:t>
            </a:r>
            <a:r>
              <a:rPr lang="en-US" sz="1600" dirty="0" err="1" smtClean="0">
                <a:latin typeface="Arial" charset="0"/>
                <a:cs typeface="ＭＳ Ｐゴシック" charset="0"/>
              </a:rPr>
              <a:t>www.migrantmothersproject.com</a:t>
            </a:r>
            <a:endParaRPr lang="en-US" sz="1600" dirty="0">
              <a:latin typeface="Arial" charset="0"/>
              <a:cs typeface="ＭＳ Ｐゴシック" charset="0"/>
            </a:endParaRPr>
          </a:p>
          <a:p>
            <a:pPr eaLnBrk="1" hangingPunct="1">
              <a:buFont typeface="Arial" charset="0"/>
              <a:buNone/>
            </a:pPr>
            <a:r>
              <a:rPr lang="en-US" sz="1600" dirty="0" smtClean="0">
                <a:latin typeface="Arial" charset="0"/>
                <a:cs typeface="ＭＳ Ｐゴシック" charset="0"/>
              </a:rPr>
              <a:t>Find </a:t>
            </a:r>
            <a:r>
              <a:rPr lang="en-US" sz="1600" dirty="0">
                <a:latin typeface="Arial" charset="0"/>
                <a:cs typeface="ＭＳ Ｐゴシック" charset="0"/>
              </a:rPr>
              <a:t>us on Facebook </a:t>
            </a:r>
            <a:r>
              <a:rPr lang="ja-JP" altLang="en-US" sz="1600" dirty="0">
                <a:solidFill>
                  <a:srgbClr val="0070C0"/>
                </a:solidFill>
                <a:latin typeface="Arial" charset="0"/>
                <a:cs typeface="ＭＳ Ｐゴシック" charset="0"/>
              </a:rPr>
              <a:t>“</a:t>
            </a:r>
            <a:r>
              <a:rPr lang="en-US" altLang="ja-JP" sz="1600" dirty="0" err="1">
                <a:solidFill>
                  <a:srgbClr val="0070C0"/>
                </a:solidFill>
                <a:latin typeface="Arial" charset="0"/>
                <a:cs typeface="ＭＳ Ｐゴシック" charset="0"/>
              </a:rPr>
              <a:t>MigrantMothersProject</a:t>
            </a:r>
            <a:r>
              <a:rPr lang="ja-JP" altLang="en-US" sz="1600" dirty="0">
                <a:solidFill>
                  <a:srgbClr val="0070C0"/>
                </a:solidFill>
                <a:latin typeface="Arial" charset="0"/>
                <a:cs typeface="ＭＳ Ｐゴシック" charset="0"/>
              </a:rPr>
              <a:t>”</a:t>
            </a:r>
            <a:endParaRPr lang="en-US" altLang="ja-JP" sz="1600" dirty="0">
              <a:solidFill>
                <a:srgbClr val="0070C0"/>
              </a:solidFill>
              <a:latin typeface="Arial" charset="0"/>
              <a:cs typeface="ＭＳ Ｐゴシック" charset="0"/>
            </a:endParaRPr>
          </a:p>
        </p:txBody>
      </p:sp>
      <p:pic>
        <p:nvPicPr>
          <p:cNvPr id="31749" name="Picture 5" descr="C:\Users\rbhuyan\Desktop\9473058_ori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763" y="2570163"/>
            <a:ext cx="32162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2"/>
          <p:cNvSpPr txBox="1">
            <a:spLocks noChangeArrowheads="1"/>
          </p:cNvSpPr>
          <p:nvPr/>
        </p:nvSpPr>
        <p:spPr bwMode="auto">
          <a:xfrm>
            <a:off x="639763" y="1454150"/>
            <a:ext cx="36941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i="1" dirty="0" err="1">
                <a:solidFill>
                  <a:srgbClr val="F40C96"/>
                </a:solidFill>
              </a:rPr>
              <a:t>Til</a:t>
            </a:r>
            <a:r>
              <a:rPr lang="en-US" b="1" i="1" dirty="0">
                <a:solidFill>
                  <a:srgbClr val="F40C96"/>
                </a:solidFill>
              </a:rPr>
              <a:t> Immigrations Tears Us Apart: Stories of Strength through Struggle</a:t>
            </a:r>
            <a:endParaRPr lang="en-US" b="1" dirty="0">
              <a:solidFill>
                <a:srgbClr val="F40C96"/>
              </a:solidFill>
            </a:endParaRPr>
          </a:p>
        </p:txBody>
      </p:sp>
      <p:pic>
        <p:nvPicPr>
          <p:cNvPr id="31751" name="Picture 6" descr="C:\Users\rbhuyan\Desktop\cropped-hea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313" y="2571750"/>
            <a:ext cx="3227387"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7"/>
          <p:cNvSpPr txBox="1">
            <a:spLocks noChangeArrowheads="1"/>
          </p:cNvSpPr>
          <p:nvPr/>
        </p:nvSpPr>
        <p:spPr bwMode="auto">
          <a:xfrm>
            <a:off x="4525963" y="1433513"/>
            <a:ext cx="3692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i="1" dirty="0">
                <a:solidFill>
                  <a:srgbClr val="F40C96"/>
                </a:solidFill>
              </a:rPr>
              <a:t>Unprotected, Unrecognized:</a:t>
            </a:r>
          </a:p>
          <a:p>
            <a:pPr eaLnBrk="1" hangingPunct="1"/>
            <a:r>
              <a:rPr lang="en-US" b="1" i="1" dirty="0">
                <a:solidFill>
                  <a:srgbClr val="F40C96"/>
                </a:solidFill>
              </a:rPr>
              <a:t>Canadian Immigration Policy and Violence Against Women, 2008-2013</a:t>
            </a:r>
            <a:endParaRPr lang="en-US" b="1" dirty="0">
              <a:solidFill>
                <a:srgbClr val="F40C96"/>
              </a:solidFill>
            </a:endParaRPr>
          </a:p>
        </p:txBody>
      </p:sp>
    </p:spTree>
    <p:extLst>
      <p:ext uri="{BB962C8B-B14F-4D97-AF65-F5344CB8AC3E}">
        <p14:creationId xmlns:p14="http://schemas.microsoft.com/office/powerpoint/2010/main" val="451431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“How Conditional Settlement Impacts Immigrant Women”</a:t>
            </a:r>
            <a:endParaRPr lang="en-CA" sz="3200" dirty="0"/>
          </a:p>
        </p:txBody>
      </p:sp>
      <p:sp>
        <p:nvSpPr>
          <p:cNvPr id="3" name="Content Placeholder 2"/>
          <p:cNvSpPr>
            <a:spLocks noGrp="1"/>
          </p:cNvSpPr>
          <p:nvPr>
            <p:ph sz="quarter" idx="1"/>
          </p:nvPr>
        </p:nvSpPr>
        <p:spPr>
          <a:xfrm>
            <a:off x="457200" y="1828800"/>
            <a:ext cx="7772400" cy="4645152"/>
          </a:xfrm>
        </p:spPr>
        <p:txBody>
          <a:bodyPr>
            <a:noAutofit/>
          </a:bodyPr>
          <a:lstStyle/>
          <a:p>
            <a:pPr>
              <a:spcBef>
                <a:spcPts val="1800"/>
              </a:spcBef>
            </a:pPr>
            <a:r>
              <a:rPr lang="en-CA" sz="2600" dirty="0" smtClean="0"/>
              <a:t>Study Objectives (2015-2018):</a:t>
            </a:r>
          </a:p>
          <a:p>
            <a:pPr lvl="1">
              <a:spcBef>
                <a:spcPts val="1800"/>
              </a:spcBef>
            </a:pPr>
            <a:r>
              <a:rPr lang="en-CA" sz="2600" dirty="0" smtClean="0"/>
              <a:t>Explore immigration policies that impact safety of </a:t>
            </a:r>
            <a:r>
              <a:rPr lang="en-CA" sz="2600" i="1" dirty="0" smtClean="0">
                <a:solidFill>
                  <a:srgbClr val="3366FF"/>
                </a:solidFill>
              </a:rPr>
              <a:t>sponsored spouses &amp; partners </a:t>
            </a:r>
            <a:r>
              <a:rPr lang="en-CA" sz="2600" i="1" dirty="0" smtClean="0"/>
              <a:t>&amp;</a:t>
            </a:r>
            <a:r>
              <a:rPr lang="en-CA" sz="2600" i="1" dirty="0" smtClean="0">
                <a:solidFill>
                  <a:srgbClr val="3366FF"/>
                </a:solidFill>
              </a:rPr>
              <a:t> </a:t>
            </a:r>
            <a:r>
              <a:rPr lang="en-CA" sz="2600" i="1" dirty="0" smtClean="0">
                <a:solidFill>
                  <a:srgbClr val="7030A0"/>
                </a:solidFill>
              </a:rPr>
              <a:t>caregivers</a:t>
            </a:r>
          </a:p>
          <a:p>
            <a:pPr lvl="2">
              <a:spcBef>
                <a:spcPts val="1800"/>
              </a:spcBef>
            </a:pPr>
            <a:r>
              <a:rPr lang="en-US" sz="2400" dirty="0" smtClean="0"/>
              <a:t>Creation of 2-year Conditional </a:t>
            </a:r>
            <a:r>
              <a:rPr lang="en-US" sz="2400" dirty="0"/>
              <a:t>Permanent Residence </a:t>
            </a:r>
            <a:r>
              <a:rPr lang="en-US" sz="2400" dirty="0" smtClean="0"/>
              <a:t>for sponsored spouses/partners, 2012</a:t>
            </a:r>
            <a:endParaRPr lang="en-CA" sz="2300" i="1" dirty="0" smtClean="0">
              <a:solidFill>
                <a:srgbClr val="7030A0"/>
              </a:solidFill>
            </a:endParaRPr>
          </a:p>
          <a:p>
            <a:pPr lvl="1">
              <a:spcBef>
                <a:spcPts val="1800"/>
              </a:spcBef>
            </a:pPr>
            <a:r>
              <a:rPr lang="en-CA" sz="2600" dirty="0" smtClean="0"/>
              <a:t>Understand how immigration enforcement impact immigrants access to support services</a:t>
            </a:r>
          </a:p>
          <a:p>
            <a:pPr lvl="1">
              <a:spcBef>
                <a:spcPts val="1800"/>
              </a:spcBef>
            </a:pPr>
            <a:r>
              <a:rPr lang="en-CA" sz="2600" dirty="0" smtClean="0"/>
              <a:t>Build capacity for community organizing and participatory research with immigrant women</a:t>
            </a:r>
          </a:p>
        </p:txBody>
      </p:sp>
    </p:spTree>
    <p:custDataLst>
      <p:tags r:id="rId1"/>
    </p:custDataLst>
    <p:extLst>
      <p:ext uri="{BB962C8B-B14F-4D97-AF65-F5344CB8AC3E}">
        <p14:creationId xmlns:p14="http://schemas.microsoft.com/office/powerpoint/2010/main" val="4122936088"/>
      </p:ext>
    </p:extLst>
  </p:cSld>
  <p:clrMapOvr>
    <a:masterClrMapping/>
  </p:clrMapOvr>
  <mc:AlternateContent xmlns:mc="http://schemas.openxmlformats.org/markup-compatibility/2006" xmlns:p14="http://schemas.microsoft.com/office/powerpoint/2010/main">
    <mc:Choice Requires="p14">
      <p:transition spd="slow" p14:dur="2000" advTm="5114"/>
    </mc:Choice>
    <mc:Fallback xmlns="">
      <p:transition spd="slow" advTm="51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153400" cy="1143000"/>
          </a:xfrm>
        </p:spPr>
        <p:txBody>
          <a:bodyPr>
            <a:noAutofit/>
          </a:bodyPr>
          <a:lstStyle/>
          <a:p>
            <a:r>
              <a:rPr lang="en-US" sz="3400" dirty="0" smtClean="0"/>
              <a:t>Research Design: Interpretive Policy Analysis</a:t>
            </a:r>
            <a:endParaRPr lang="en-US" sz="3400" dirty="0"/>
          </a:p>
        </p:txBody>
      </p:sp>
      <p:sp>
        <p:nvSpPr>
          <p:cNvPr id="5" name="Content Placeholder 4"/>
          <p:cNvSpPr>
            <a:spLocks noGrp="1"/>
          </p:cNvSpPr>
          <p:nvPr>
            <p:ph sz="quarter" idx="1"/>
          </p:nvPr>
        </p:nvSpPr>
        <p:spPr>
          <a:xfrm>
            <a:off x="457200" y="1828800"/>
            <a:ext cx="7467600" cy="4645152"/>
          </a:xfrm>
        </p:spPr>
        <p:txBody>
          <a:bodyPr>
            <a:normAutofit fontScale="92500" lnSpcReduction="10000"/>
          </a:bodyPr>
          <a:lstStyle/>
          <a:p>
            <a:r>
              <a:rPr lang="en-US" sz="2700" dirty="0" smtClean="0"/>
              <a:t>Multi-method discourse analysis</a:t>
            </a:r>
          </a:p>
          <a:p>
            <a:pPr lvl="1"/>
            <a:r>
              <a:rPr lang="en-US" dirty="0" smtClean="0"/>
              <a:t>Meanings associated with policy and its impact(s)</a:t>
            </a:r>
          </a:p>
          <a:p>
            <a:pPr lvl="1"/>
            <a:r>
              <a:rPr lang="en-US" dirty="0" smtClean="0"/>
              <a:t>Language-in-use; language-as-representation</a:t>
            </a:r>
          </a:p>
          <a:p>
            <a:r>
              <a:rPr lang="en-US" sz="2700" dirty="0" smtClean="0"/>
              <a:t>Sources of Data:</a:t>
            </a:r>
          </a:p>
          <a:p>
            <a:pPr lvl="1"/>
            <a:r>
              <a:rPr lang="en-US" sz="2000" dirty="0" smtClean="0"/>
              <a:t>Individual Interviews with Key Stakeholders (23):</a:t>
            </a:r>
          </a:p>
          <a:p>
            <a:pPr lvl="2"/>
            <a:r>
              <a:rPr lang="en-US" sz="2000" dirty="0" smtClean="0"/>
              <a:t>Immigration advocates, lawyers, </a:t>
            </a:r>
            <a:r>
              <a:rPr lang="en-US" sz="2000" dirty="0"/>
              <a:t>s</a:t>
            </a:r>
            <a:r>
              <a:rPr lang="en-US" sz="2000" dirty="0" smtClean="0"/>
              <a:t>ettlement workers</a:t>
            </a:r>
          </a:p>
          <a:p>
            <a:pPr lvl="2"/>
            <a:r>
              <a:rPr lang="en-US" sz="2000" dirty="0" smtClean="0"/>
              <a:t>Toronto &amp; Calgary</a:t>
            </a:r>
          </a:p>
          <a:p>
            <a:pPr lvl="1"/>
            <a:r>
              <a:rPr lang="en-US" dirty="0" smtClean="0"/>
              <a:t>Parliamentary Debate 2011-2012</a:t>
            </a:r>
          </a:p>
          <a:p>
            <a:pPr lvl="1"/>
            <a:r>
              <a:rPr lang="en-US" dirty="0" smtClean="0"/>
              <a:t>Public Policies &amp; Regulations 2012-present</a:t>
            </a:r>
          </a:p>
          <a:p>
            <a:pPr lvl="1"/>
            <a:r>
              <a:rPr lang="en-US" dirty="0" smtClean="0"/>
              <a:t>Federal data on entry of sponsored spouses/partners 2013-2015</a:t>
            </a:r>
          </a:p>
          <a:p>
            <a:r>
              <a:rPr lang="en-US" sz="2700" dirty="0" smtClean="0"/>
              <a:t>Forthcoming:</a:t>
            </a:r>
          </a:p>
          <a:p>
            <a:pPr lvl="1"/>
            <a:r>
              <a:rPr lang="en-US" dirty="0" smtClean="0"/>
              <a:t>Interviews with sponsored spouses (planned for 2017)</a:t>
            </a:r>
            <a:endParaRPr lang="en-US" dirty="0"/>
          </a:p>
        </p:txBody>
      </p:sp>
    </p:spTree>
    <p:extLst>
      <p:ext uri="{BB962C8B-B14F-4D97-AF65-F5344CB8AC3E}">
        <p14:creationId xmlns:p14="http://schemas.microsoft.com/office/powerpoint/2010/main" val="990288663"/>
      </p:ext>
    </p:extLst>
  </p:cSld>
  <p:clrMapOvr>
    <a:masterClrMapping/>
  </p:clrMapOvr>
  <mc:AlternateContent xmlns:mc="http://schemas.openxmlformats.org/markup-compatibility/2006" xmlns:p14="http://schemas.microsoft.com/office/powerpoint/2010/main">
    <mc:Choice Requires="p14">
      <p:transition spd="slow" p14:dur="2000" advTm="32028"/>
    </mc:Choice>
    <mc:Fallback xmlns="">
      <p:transition spd="slow" advTm="320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42682"/>
            <a:ext cx="6508377" cy="776518"/>
          </a:xfrm>
        </p:spPr>
        <p:txBody>
          <a:bodyPr>
            <a:noAutofit/>
          </a:bodyPr>
          <a:lstStyle/>
          <a:p>
            <a:pPr>
              <a:defRPr/>
            </a:pPr>
            <a:r>
              <a:rPr lang="en-US" sz="3600" dirty="0" smtClean="0"/>
              <a:t/>
            </a:r>
            <a:br>
              <a:rPr lang="en-US" sz="3600" dirty="0" smtClean="0"/>
            </a:br>
            <a:r>
              <a:rPr lang="en-US" sz="3600" dirty="0" smtClean="0"/>
              <a:t>Canadian Context</a:t>
            </a:r>
            <a:endParaRPr lang="en-US" sz="3600" dirty="0"/>
          </a:p>
        </p:txBody>
      </p:sp>
      <p:sp>
        <p:nvSpPr>
          <p:cNvPr id="3" name="Content Placeholder 2"/>
          <p:cNvSpPr>
            <a:spLocks noGrp="1"/>
          </p:cNvSpPr>
          <p:nvPr>
            <p:ph idx="1"/>
          </p:nvPr>
        </p:nvSpPr>
        <p:spPr>
          <a:xfrm>
            <a:off x="457200" y="1828800"/>
            <a:ext cx="8469086" cy="4648199"/>
          </a:xfrm>
        </p:spPr>
        <p:txBody>
          <a:bodyPr>
            <a:normAutofit lnSpcReduction="10000"/>
          </a:bodyPr>
          <a:lstStyle/>
          <a:p>
            <a:pPr>
              <a:defRPr/>
            </a:pPr>
            <a:r>
              <a:rPr lang="en-US" sz="2600" dirty="0" smtClean="0"/>
              <a:t>Canada </a:t>
            </a:r>
            <a:r>
              <a:rPr lang="en-US" sz="2600" dirty="0"/>
              <a:t>=</a:t>
            </a:r>
            <a:r>
              <a:rPr lang="en-US" sz="2600" dirty="0" smtClean="0"/>
              <a:t> white settler state</a:t>
            </a:r>
          </a:p>
          <a:p>
            <a:pPr>
              <a:defRPr/>
            </a:pPr>
            <a:r>
              <a:rPr lang="en-US" sz="2600" dirty="0" smtClean="0"/>
              <a:t>Immigration and nation building</a:t>
            </a:r>
            <a:endParaRPr lang="en-US" sz="2600" dirty="0"/>
          </a:p>
          <a:p>
            <a:pPr>
              <a:defRPr/>
            </a:pPr>
            <a:r>
              <a:rPr lang="en-US" sz="2600" b="1" dirty="0" smtClean="0"/>
              <a:t>First Nations</a:t>
            </a:r>
            <a:r>
              <a:rPr lang="en-US" sz="2600" dirty="0" smtClean="0"/>
              <a:t>, </a:t>
            </a:r>
            <a:r>
              <a:rPr lang="en-US" sz="2600" b="1" dirty="0" smtClean="0"/>
              <a:t>Inuit</a:t>
            </a:r>
            <a:r>
              <a:rPr lang="en-US" sz="2600" dirty="0" smtClean="0"/>
              <a:t>, </a:t>
            </a:r>
            <a:r>
              <a:rPr lang="en-US" sz="2600" b="1" dirty="0" smtClean="0"/>
              <a:t>Metis</a:t>
            </a:r>
            <a:r>
              <a:rPr lang="en-US" sz="2600" dirty="0" smtClean="0"/>
              <a:t> and Indigenous peoples struggle for sovereignty and basic needs</a:t>
            </a:r>
          </a:p>
          <a:p>
            <a:pPr>
              <a:spcAft>
                <a:spcPts val="600"/>
              </a:spcAft>
              <a:defRPr/>
            </a:pPr>
            <a:r>
              <a:rPr lang="en-US" sz="2600" dirty="0" smtClean="0"/>
              <a:t>Multiculturalism, state policy since 1980s</a:t>
            </a:r>
          </a:p>
          <a:p>
            <a:pPr lvl="1">
              <a:spcAft>
                <a:spcPts val="600"/>
              </a:spcAft>
              <a:defRPr/>
            </a:pPr>
            <a:r>
              <a:rPr lang="en-US" sz="2400" dirty="0" smtClean="0"/>
              <a:t>Seeks equality for all</a:t>
            </a:r>
          </a:p>
          <a:p>
            <a:pPr lvl="1">
              <a:spcAft>
                <a:spcPts val="600"/>
              </a:spcAft>
              <a:defRPr/>
            </a:pPr>
            <a:r>
              <a:rPr lang="en-US" sz="2400" dirty="0" smtClean="0"/>
              <a:t>Maintains White Supremacy </a:t>
            </a:r>
          </a:p>
          <a:p>
            <a:pPr lvl="2">
              <a:spcAft>
                <a:spcPts val="600"/>
              </a:spcAft>
              <a:defRPr/>
            </a:pPr>
            <a:r>
              <a:rPr lang="en-US" sz="2400" dirty="0" smtClean="0"/>
              <a:t>e.g. English &amp; French are official languages</a:t>
            </a:r>
            <a:endParaRPr lang="en-US" sz="2400" dirty="0"/>
          </a:p>
          <a:p>
            <a:pPr>
              <a:spcAft>
                <a:spcPts val="600"/>
              </a:spcAft>
              <a:defRPr/>
            </a:pPr>
            <a:r>
              <a:rPr lang="en-US" sz="2600" dirty="0" smtClean="0"/>
              <a:t>Relatively high </a:t>
            </a:r>
            <a:r>
              <a:rPr lang="en-US" sz="2600" dirty="0"/>
              <a:t>public support for </a:t>
            </a:r>
            <a:r>
              <a:rPr lang="en-US" sz="2600" dirty="0" smtClean="0"/>
              <a:t>immigration</a:t>
            </a:r>
          </a:p>
          <a:p>
            <a:pPr>
              <a:spcAft>
                <a:spcPts val="600"/>
              </a:spcAft>
              <a:defRPr/>
            </a:pPr>
            <a:r>
              <a:rPr lang="en-US" sz="2600" dirty="0" smtClean="0"/>
              <a:t>PM Trudeau’s Liberal gov’t since November 2015</a:t>
            </a:r>
          </a:p>
          <a:p>
            <a:pPr marL="228600" lvl="1" indent="0">
              <a:buNone/>
              <a:defRPr/>
            </a:pPr>
            <a:endParaRPr lang="en-US" dirty="0" smtClean="0"/>
          </a:p>
        </p:txBody>
      </p:sp>
      <p:pic>
        <p:nvPicPr>
          <p:cNvPr id="15364" name="Picture 5" descr="220px-Flag-of-Canada-Vanier-Par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37919"/>
            <a:ext cx="2677840" cy="1858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02546387"/>
      </p:ext>
    </p:extLst>
  </p:cSld>
  <p:clrMapOvr>
    <a:masterClrMapping/>
  </p:clrMapOvr>
  <mc:AlternateContent xmlns:mc="http://schemas.openxmlformats.org/markup-compatibility/2006" xmlns:p14="http://schemas.microsoft.com/office/powerpoint/2010/main">
    <mc:Choice Requires="p14">
      <p:transition spd="slow" p14:dur="2000" advTm="36150"/>
    </mc:Choice>
    <mc:Fallback xmlns="">
      <p:transition spd="slow" advTm="3615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39" y="381000"/>
            <a:ext cx="4020961" cy="1371599"/>
          </a:xfrm>
        </p:spPr>
        <p:txBody>
          <a:bodyPr>
            <a:noAutofit/>
          </a:bodyPr>
          <a:lstStyle/>
          <a:p>
            <a:r>
              <a:rPr lang="en-US" sz="3600" dirty="0" smtClean="0"/>
              <a:t>Policy </a:t>
            </a:r>
            <a:r>
              <a:rPr lang="en-US" sz="3600" smtClean="0"/>
              <a:t>&amp; Demographic </a:t>
            </a:r>
            <a:r>
              <a:rPr lang="en-US" sz="3600" dirty="0" smtClean="0"/>
              <a:t>Shifts</a:t>
            </a:r>
            <a:endParaRPr lang="en-US" sz="3600" dirty="0"/>
          </a:p>
        </p:txBody>
      </p:sp>
      <p:sp>
        <p:nvSpPr>
          <p:cNvPr id="3" name="Content Placeholder 2"/>
          <p:cNvSpPr>
            <a:spLocks noGrp="1"/>
          </p:cNvSpPr>
          <p:nvPr>
            <p:ph idx="1"/>
          </p:nvPr>
        </p:nvSpPr>
        <p:spPr>
          <a:xfrm>
            <a:off x="437318" y="2268942"/>
            <a:ext cx="8008182" cy="4240646"/>
          </a:xfrm>
        </p:spPr>
        <p:txBody>
          <a:bodyPr>
            <a:normAutofit fontScale="92500" lnSpcReduction="20000"/>
          </a:bodyPr>
          <a:lstStyle/>
          <a:p>
            <a:pPr>
              <a:defRPr/>
            </a:pPr>
            <a:r>
              <a:rPr lang="en-US" dirty="0"/>
              <a:t>Steady immigration since the </a:t>
            </a:r>
            <a:r>
              <a:rPr lang="en-US" dirty="0" smtClean="0"/>
              <a:t>1980s</a:t>
            </a:r>
          </a:p>
          <a:p>
            <a:pPr lvl="1">
              <a:defRPr/>
            </a:pPr>
            <a:r>
              <a:rPr lang="en-US" sz="2200" dirty="0" smtClean="0"/>
              <a:t>Average 250,000 new PR/year (proposed 300,000 for 2018)</a:t>
            </a:r>
          </a:p>
          <a:p>
            <a:pPr lvl="1">
              <a:defRPr/>
            </a:pPr>
            <a:r>
              <a:rPr lang="en-US" sz="2200" dirty="0" smtClean="0"/>
              <a:t>Top </a:t>
            </a:r>
            <a:r>
              <a:rPr lang="en-US" sz="2200" dirty="0"/>
              <a:t>Source Countries: Philippines, India &amp; China</a:t>
            </a:r>
          </a:p>
          <a:p>
            <a:pPr>
              <a:buFont typeface="Wingdings" charset="2"/>
              <a:buChar char="q"/>
            </a:pPr>
            <a:endParaRPr lang="en-US" dirty="0" smtClean="0"/>
          </a:p>
          <a:p>
            <a:pPr>
              <a:buFont typeface="Wingdings" charset="2"/>
              <a:buChar char="q"/>
            </a:pPr>
            <a:r>
              <a:rPr lang="en-US" dirty="0" smtClean="0"/>
              <a:t>2008-2014</a:t>
            </a:r>
            <a:r>
              <a:rPr lang="en-US" dirty="0"/>
              <a:t>, most active period of policy change</a:t>
            </a:r>
          </a:p>
          <a:p>
            <a:pPr lvl="1">
              <a:buFont typeface="Wingdings" charset="2"/>
              <a:buChar char="q"/>
            </a:pPr>
            <a:r>
              <a:rPr lang="en-US" sz="2200" dirty="0"/>
              <a:t>Family Reunification, Economic, Humanitarian &amp; </a:t>
            </a:r>
            <a:r>
              <a:rPr lang="en-US" sz="2200" dirty="0" smtClean="0"/>
              <a:t>Citizenship</a:t>
            </a:r>
          </a:p>
          <a:p>
            <a:pPr lvl="1">
              <a:buFont typeface="Wingdings" charset="2"/>
              <a:buChar char="q"/>
            </a:pPr>
            <a:r>
              <a:rPr lang="en-US" sz="2200" dirty="0" smtClean="0"/>
              <a:t>Over 100 policy changes (legislated and regulatory)</a:t>
            </a:r>
          </a:p>
          <a:p>
            <a:pPr lvl="1">
              <a:buFont typeface="Wingdings" charset="2"/>
              <a:buChar char="q"/>
            </a:pPr>
            <a:endParaRPr lang="en-US" sz="1800" dirty="0" smtClean="0"/>
          </a:p>
          <a:p>
            <a:pPr>
              <a:buFont typeface="Wingdings" charset="2"/>
              <a:buChar char="q"/>
            </a:pPr>
            <a:r>
              <a:rPr lang="en-US" dirty="0" smtClean="0">
                <a:cs typeface="ＭＳ Ｐゴシック" charset="0"/>
                <a:sym typeface="Wingdings" charset="0"/>
              </a:rPr>
              <a:t> </a:t>
            </a:r>
            <a:r>
              <a:rPr lang="en-US" dirty="0">
                <a:cs typeface="ＭＳ Ｐゴシック" charset="0"/>
              </a:rPr>
              <a:t>Marked growth in temporary </a:t>
            </a:r>
            <a:r>
              <a:rPr lang="en-US" dirty="0" smtClean="0">
                <a:cs typeface="ＭＳ Ｐゴシック" charset="0"/>
              </a:rPr>
              <a:t>migration (1 in 30 residents)</a:t>
            </a:r>
          </a:p>
          <a:p>
            <a:pPr lvl="1">
              <a:buFont typeface="Wingdings" charset="2"/>
              <a:buChar char="q"/>
            </a:pPr>
            <a:r>
              <a:rPr lang="en-US" sz="2200" dirty="0"/>
              <a:t>Temporary foreign workers (high skilled &amp; low-skilled)</a:t>
            </a:r>
          </a:p>
          <a:p>
            <a:pPr lvl="1">
              <a:buFont typeface="Wingdings" charset="2"/>
              <a:buChar char="q"/>
            </a:pPr>
            <a:r>
              <a:rPr lang="en-US" sz="2200" dirty="0"/>
              <a:t>International students</a:t>
            </a:r>
          </a:p>
          <a:p>
            <a:pPr lvl="1">
              <a:buFont typeface="Wingdings" charset="2"/>
              <a:buChar char="q"/>
            </a:pPr>
            <a:r>
              <a:rPr lang="en-US" sz="2200" dirty="0"/>
              <a:t>New conditions on family sponsorship</a:t>
            </a:r>
          </a:p>
          <a:p>
            <a:pPr lvl="1">
              <a:buFont typeface="Wingdings" charset="2"/>
              <a:buChar char="q"/>
            </a:pPr>
            <a:r>
              <a:rPr lang="en-US" sz="2200" dirty="0"/>
              <a:t>Fewer refugee claimants</a:t>
            </a:r>
          </a:p>
          <a:p>
            <a:pPr>
              <a:buFont typeface="Wingdings" charset="2"/>
              <a:buChar char="q"/>
            </a:pPr>
            <a:endParaRPr lang="en-US" dirty="0">
              <a:cs typeface="ＭＳ Ｐゴシック" charset="0"/>
            </a:endParaRPr>
          </a:p>
          <a:p>
            <a:pPr>
              <a:defRPr/>
            </a:pPr>
            <a:endParaRPr lang="en-US" dirty="0" smtClean="0"/>
          </a:p>
          <a:p>
            <a:pPr marL="0" indent="0">
              <a:buNone/>
            </a:pPr>
            <a:endParaRPr lang="en-US" sz="2800" dirty="0"/>
          </a:p>
        </p:txBody>
      </p:sp>
      <p:pic>
        <p:nvPicPr>
          <p:cNvPr id="4" name="Picture 3"/>
          <p:cNvPicPr>
            <a:picLocks noChangeAspect="1"/>
          </p:cNvPicPr>
          <p:nvPr/>
        </p:nvPicPr>
        <p:blipFill>
          <a:blip r:embed="rId4"/>
          <a:stretch>
            <a:fillRect/>
          </a:stretch>
        </p:blipFill>
        <p:spPr>
          <a:xfrm>
            <a:off x="5562600" y="390525"/>
            <a:ext cx="2882900" cy="1585132"/>
          </a:xfrm>
          <a:prstGeom prst="rect">
            <a:avLst/>
          </a:prstGeom>
        </p:spPr>
      </p:pic>
    </p:spTree>
    <p:custDataLst>
      <p:tags r:id="rId1"/>
    </p:custDataLst>
    <p:extLst>
      <p:ext uri="{BB962C8B-B14F-4D97-AF65-F5344CB8AC3E}">
        <p14:creationId xmlns:p14="http://schemas.microsoft.com/office/powerpoint/2010/main" val="835590900"/>
      </p:ext>
    </p:extLst>
  </p:cSld>
  <p:clrMapOvr>
    <a:masterClrMapping/>
  </p:clrMapOvr>
  <mc:AlternateContent xmlns:mc="http://schemas.openxmlformats.org/markup-compatibility/2006" xmlns:p14="http://schemas.microsoft.com/office/powerpoint/2010/main">
    <mc:Choice Requires="p14">
      <p:transition spd="slow" p14:dur="2000" advTm="18837"/>
    </mc:Choice>
    <mc:Fallback xmlns="">
      <p:transition spd="slow" advTm="1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32247"/>
            <a:ext cx="6781802" cy="1143000"/>
          </a:xfrm>
        </p:spPr>
        <p:txBody>
          <a:bodyPr>
            <a:noAutofit/>
          </a:bodyPr>
          <a:lstStyle/>
          <a:p>
            <a:r>
              <a:rPr lang="en-US" sz="4000" dirty="0" smtClean="0"/>
              <a:t>Growing Immigrant Poverty </a:t>
            </a:r>
            <a:endParaRPr lang="en-US" sz="4000" dirty="0"/>
          </a:p>
        </p:txBody>
      </p:sp>
      <p:sp>
        <p:nvSpPr>
          <p:cNvPr id="3" name="Content Placeholder 2"/>
          <p:cNvSpPr>
            <a:spLocks noGrp="1"/>
          </p:cNvSpPr>
          <p:nvPr>
            <p:ph idx="1"/>
          </p:nvPr>
        </p:nvSpPr>
        <p:spPr>
          <a:xfrm>
            <a:off x="457198" y="2209799"/>
            <a:ext cx="4457110" cy="3973941"/>
          </a:xfrm>
        </p:spPr>
        <p:txBody>
          <a:bodyPr>
            <a:normAutofit/>
          </a:bodyPr>
          <a:lstStyle/>
          <a:p>
            <a:pPr>
              <a:spcAft>
                <a:spcPts val="600"/>
              </a:spcAft>
              <a:defRPr/>
            </a:pPr>
            <a:r>
              <a:rPr lang="en-US" sz="2400" dirty="0" smtClean="0"/>
              <a:t>Most immigrants are highly skilled, yet underemployed or unemployed</a:t>
            </a:r>
          </a:p>
          <a:p>
            <a:pPr>
              <a:spcAft>
                <a:spcPts val="600"/>
              </a:spcAft>
              <a:defRPr/>
            </a:pPr>
            <a:endParaRPr lang="en-US" sz="2400" dirty="0" smtClean="0"/>
          </a:p>
          <a:p>
            <a:pPr>
              <a:spcAft>
                <a:spcPts val="600"/>
              </a:spcAft>
              <a:defRPr/>
            </a:pPr>
            <a:r>
              <a:rPr lang="en-US" sz="2400" b="1" dirty="0" smtClean="0"/>
              <a:t>35</a:t>
            </a:r>
            <a:r>
              <a:rPr lang="en-US" sz="2400" b="1" dirty="0"/>
              <a:t>% </a:t>
            </a:r>
            <a:r>
              <a:rPr lang="en-US" sz="2400" dirty="0"/>
              <a:t>poverty rate for immigrants, </a:t>
            </a:r>
            <a:r>
              <a:rPr lang="en-US" sz="2400" b="1" dirty="0"/>
              <a:t>&lt;5 years </a:t>
            </a:r>
            <a:r>
              <a:rPr lang="en-US" sz="2400" dirty="0"/>
              <a:t>in </a:t>
            </a:r>
            <a:r>
              <a:rPr lang="en-US" sz="2400" dirty="0" smtClean="0"/>
              <a:t>Canada</a:t>
            </a:r>
          </a:p>
          <a:p>
            <a:endParaRPr lang="en-US" dirty="0"/>
          </a:p>
        </p:txBody>
      </p:sp>
      <p:pic>
        <p:nvPicPr>
          <p:cNvPr id="4" name="Picture 3"/>
          <p:cNvPicPr>
            <a:picLocks noChangeAspect="1"/>
          </p:cNvPicPr>
          <p:nvPr/>
        </p:nvPicPr>
        <p:blipFill>
          <a:blip r:embed="rId3"/>
          <a:stretch>
            <a:fillRect/>
          </a:stretch>
        </p:blipFill>
        <p:spPr>
          <a:xfrm>
            <a:off x="4914308" y="2228849"/>
            <a:ext cx="3646806" cy="2618976"/>
          </a:xfrm>
          <a:prstGeom prst="rect">
            <a:avLst/>
          </a:prstGeom>
        </p:spPr>
      </p:pic>
    </p:spTree>
    <p:extLst>
      <p:ext uri="{BB962C8B-B14F-4D97-AF65-F5344CB8AC3E}">
        <p14:creationId xmlns:p14="http://schemas.microsoft.com/office/powerpoint/2010/main" val="171444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Theoretical Framework</a:t>
            </a:r>
            <a:endParaRPr lang="en-US" sz="3600" dirty="0"/>
          </a:p>
        </p:txBody>
      </p:sp>
      <p:sp>
        <p:nvSpPr>
          <p:cNvPr id="3" name="Content Placeholder 2"/>
          <p:cNvSpPr>
            <a:spLocks noGrp="1"/>
          </p:cNvSpPr>
          <p:nvPr>
            <p:ph sz="quarter" idx="1"/>
          </p:nvPr>
        </p:nvSpPr>
        <p:spPr>
          <a:xfrm>
            <a:off x="457200" y="1828800"/>
            <a:ext cx="7467600" cy="4343400"/>
          </a:xfrm>
        </p:spPr>
        <p:txBody>
          <a:bodyPr>
            <a:normAutofit/>
          </a:bodyPr>
          <a:lstStyle/>
          <a:p>
            <a:pPr>
              <a:spcAft>
                <a:spcPts val="600"/>
              </a:spcAft>
            </a:pPr>
            <a:r>
              <a:rPr lang="en-US" sz="2800" b="1" i="1" dirty="0" err="1" smtClean="0"/>
              <a:t>Crimmigration</a:t>
            </a:r>
            <a:r>
              <a:rPr lang="en-US" sz="2800" dirty="0" smtClean="0"/>
              <a:t> </a:t>
            </a:r>
            <a:r>
              <a:rPr lang="en-US" sz="1800" dirty="0" err="1"/>
              <a:t>Stumpf</a:t>
            </a:r>
            <a:r>
              <a:rPr lang="en-US" sz="1800" dirty="0"/>
              <a:t> </a:t>
            </a:r>
            <a:r>
              <a:rPr lang="en-US" sz="1800" dirty="0" smtClean="0"/>
              <a:t>(2006)</a:t>
            </a:r>
          </a:p>
          <a:p>
            <a:pPr lvl="1">
              <a:spcAft>
                <a:spcPts val="600"/>
              </a:spcAft>
            </a:pPr>
            <a:r>
              <a:rPr lang="en-US" sz="2400" dirty="0"/>
              <a:t>E</a:t>
            </a:r>
            <a:r>
              <a:rPr lang="en-US" sz="2400" dirty="0" smtClean="0"/>
              <a:t>xpansion </a:t>
            </a:r>
            <a:r>
              <a:rPr lang="en-US" sz="2400" dirty="0"/>
              <a:t>of </a:t>
            </a:r>
            <a:r>
              <a:rPr lang="en-US" sz="2400" dirty="0" smtClean="0"/>
              <a:t>immigration </a:t>
            </a:r>
            <a:r>
              <a:rPr lang="en-US" sz="2400" dirty="0"/>
              <a:t>control </a:t>
            </a:r>
            <a:r>
              <a:rPr lang="en-US" sz="2400" dirty="0" smtClean="0"/>
              <a:t>through the criminal justice system.</a:t>
            </a:r>
          </a:p>
          <a:p>
            <a:pPr lvl="1">
              <a:spcAft>
                <a:spcPts val="600"/>
              </a:spcAft>
            </a:pPr>
            <a:r>
              <a:rPr lang="en-US" sz="2400" dirty="0"/>
              <a:t>E</a:t>
            </a:r>
            <a:r>
              <a:rPr lang="en-US" sz="2400" dirty="0" smtClean="0"/>
              <a:t>mpowers </a:t>
            </a:r>
            <a:r>
              <a:rPr lang="en-US" sz="2400" dirty="0"/>
              <a:t>a diversity of state and non-state social actors to take part in policing noncitizens while reinforcing state sovereignty through social control and moral regulation </a:t>
            </a:r>
            <a:r>
              <a:rPr lang="en-US" sz="1800" dirty="0" smtClean="0"/>
              <a:t>(Chan, 2005). </a:t>
            </a:r>
            <a:endParaRPr lang="en-US" sz="1600" dirty="0"/>
          </a:p>
          <a:p>
            <a:pPr lvl="1">
              <a:spcAft>
                <a:spcPts val="600"/>
              </a:spcAft>
            </a:pPr>
            <a:endParaRPr lang="en-US" sz="2500" dirty="0" smtClean="0"/>
          </a:p>
        </p:txBody>
      </p:sp>
    </p:spTree>
    <p:extLst>
      <p:ext uri="{BB962C8B-B14F-4D97-AF65-F5344CB8AC3E}">
        <p14:creationId xmlns:p14="http://schemas.microsoft.com/office/powerpoint/2010/main" val="1079732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Theoretical Framework</a:t>
            </a:r>
            <a:endParaRPr lang="en-US" dirty="0"/>
          </a:p>
        </p:txBody>
      </p:sp>
      <p:sp>
        <p:nvSpPr>
          <p:cNvPr id="3" name="Content Placeholder 2"/>
          <p:cNvSpPr>
            <a:spLocks noGrp="1"/>
          </p:cNvSpPr>
          <p:nvPr>
            <p:ph sz="quarter" idx="1"/>
          </p:nvPr>
        </p:nvSpPr>
        <p:spPr>
          <a:xfrm>
            <a:off x="457200" y="1752600"/>
            <a:ext cx="7467600" cy="4721352"/>
          </a:xfrm>
        </p:spPr>
        <p:txBody>
          <a:bodyPr>
            <a:normAutofit lnSpcReduction="10000"/>
          </a:bodyPr>
          <a:lstStyle/>
          <a:p>
            <a:pPr>
              <a:spcAft>
                <a:spcPts val="600"/>
              </a:spcAft>
            </a:pPr>
            <a:r>
              <a:rPr lang="en-US" sz="2800" b="1" i="1" dirty="0"/>
              <a:t>Structurally Embedded </a:t>
            </a:r>
            <a:r>
              <a:rPr lang="en-US" sz="2800" b="1" i="1" dirty="0" smtClean="0"/>
              <a:t>Borders </a:t>
            </a:r>
            <a:r>
              <a:rPr lang="en-US" sz="1800" i="1" dirty="0" smtClean="0"/>
              <a:t>(Weber, 2015)</a:t>
            </a:r>
          </a:p>
          <a:p>
            <a:pPr lvl="1">
              <a:spcAft>
                <a:spcPts val="600"/>
              </a:spcAft>
            </a:pPr>
            <a:r>
              <a:rPr lang="en-US" sz="2400" dirty="0"/>
              <a:t>B</a:t>
            </a:r>
            <a:r>
              <a:rPr lang="en-US" sz="2400" dirty="0" smtClean="0"/>
              <a:t>orders </a:t>
            </a:r>
            <a:r>
              <a:rPr lang="en-US" sz="2400" dirty="0"/>
              <a:t>are not only territorial markers that draw physical lines between </a:t>
            </a:r>
            <a:r>
              <a:rPr lang="en-US" sz="2400" dirty="0" smtClean="0"/>
              <a:t>states.</a:t>
            </a:r>
          </a:p>
          <a:p>
            <a:pPr lvl="1">
              <a:spcAft>
                <a:spcPts val="600"/>
              </a:spcAft>
            </a:pPr>
            <a:r>
              <a:rPr lang="en-US" sz="2400" dirty="0" smtClean="0"/>
              <a:t>They incorporate </a:t>
            </a:r>
            <a:r>
              <a:rPr lang="en-US" sz="2400" dirty="0"/>
              <a:t>“an ever-expanding array of public and private bodies including police, medical authorities, schools and universities, welfare and regulatory agencies, transport providers, local government, employers, landlords and other private citizens</a:t>
            </a:r>
            <a:r>
              <a:rPr lang="en-US" sz="2400" dirty="0" smtClean="0"/>
              <a:t>” </a:t>
            </a:r>
            <a:r>
              <a:rPr lang="en-US" sz="1800" dirty="0" smtClean="0"/>
              <a:t>(Weber, 2015)</a:t>
            </a:r>
          </a:p>
          <a:p>
            <a:pPr lvl="1">
              <a:spcAft>
                <a:spcPts val="600"/>
              </a:spcAft>
            </a:pPr>
            <a:r>
              <a:rPr lang="en-US" sz="2400" dirty="0" smtClean="0"/>
              <a:t>Local law enforcement, quasi-state workers (i.e. welfare), and commercial airlines participate in immigrant surveillance.</a:t>
            </a:r>
            <a:endParaRPr lang="en-US" sz="2400" dirty="0"/>
          </a:p>
        </p:txBody>
      </p:sp>
    </p:spTree>
    <p:extLst>
      <p:ext uri="{BB962C8B-B14F-4D97-AF65-F5344CB8AC3E}">
        <p14:creationId xmlns:p14="http://schemas.microsoft.com/office/powerpoint/2010/main" val="3806007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2"/>
</p:tagLst>
</file>

<file path=ppt/tags/tag2.xml><?xml version="1.0" encoding="utf-8"?>
<p:tagLst xmlns:a="http://schemas.openxmlformats.org/drawingml/2006/main" xmlns:r="http://schemas.openxmlformats.org/officeDocument/2006/relationships" xmlns:p="http://schemas.openxmlformats.org/presentationml/2006/main">
  <p:tag name="TIMING" val="|0.3|0.6|3|0.6"/>
</p:tagLst>
</file>

<file path=ppt/tags/tag3.xml><?xml version="1.0" encoding="utf-8"?>
<p:tagLst xmlns:a="http://schemas.openxmlformats.org/drawingml/2006/main" xmlns:r="http://schemas.openxmlformats.org/officeDocument/2006/relationships" xmlns:p="http://schemas.openxmlformats.org/presentationml/2006/main">
  <p:tag name="TIMING" val="|6|7.3|3.3|10.5|7.1"/>
</p:tagLst>
</file>

<file path=ppt/tags/tag4.xml><?xml version="1.0" encoding="utf-8"?>
<p:tagLst xmlns:a="http://schemas.openxmlformats.org/drawingml/2006/main" xmlns:r="http://schemas.openxmlformats.org/officeDocument/2006/relationships" xmlns:p="http://schemas.openxmlformats.org/presentationml/2006/main">
  <p:tag name="TIMING" val="|4|2.7|1.6|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2179</TotalTime>
  <Words>2580</Words>
  <Application>Microsoft Macintosh PowerPoint</Application>
  <PresentationFormat>On-screen Show (4:3)</PresentationFormat>
  <Paragraphs>304</Paragraphs>
  <Slides>25</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Calibri</vt:lpstr>
      <vt:lpstr>Cambria</vt:lpstr>
      <vt:lpstr>HG明朝B</vt:lpstr>
      <vt:lpstr>ＭＳ Ｐゴシック</vt:lpstr>
      <vt:lpstr>Times New Roman</vt:lpstr>
      <vt:lpstr>Wingdings</vt:lpstr>
      <vt:lpstr>Wingdings 2</vt:lpstr>
      <vt:lpstr>Arial</vt:lpstr>
      <vt:lpstr>Oriel</vt:lpstr>
      <vt:lpstr>Document</vt:lpstr>
      <vt:lpstr>Criminalizing “Marriage Fraud” at Multiple Borders  Tracing the Gendered and Racialized effects of Crimmigration in Canada  Rupaleem Bhuyan, Anna Korteweg, &amp; Karin Baqi Migrant Mothers Project University of Toronto</vt:lpstr>
      <vt:lpstr>PowerPoint Presentation</vt:lpstr>
      <vt:lpstr>“How Conditional Settlement Impacts Immigrant Women”</vt:lpstr>
      <vt:lpstr>Research Design: Interpretive Policy Analysis</vt:lpstr>
      <vt:lpstr> Canadian Context</vt:lpstr>
      <vt:lpstr>Policy &amp; Demographic Shifts</vt:lpstr>
      <vt:lpstr>Growing Immigrant Poverty </vt:lpstr>
      <vt:lpstr>Theoretical Framework</vt:lpstr>
      <vt:lpstr>Theoretical Framework</vt:lpstr>
      <vt:lpstr>PowerPoint Presentation</vt:lpstr>
      <vt:lpstr>Crimmigration – Canadian Context</vt:lpstr>
      <vt:lpstr> Case Study:   Criminalizing Marriage Fraud  at multiple borders</vt:lpstr>
      <vt:lpstr>“The Jig is Up on Marriage Fraud”</vt:lpstr>
      <vt:lpstr>Fraud Prevention Month</vt:lpstr>
      <vt:lpstr>Conditional Permanent Residence</vt:lpstr>
      <vt:lpstr>“Exception for Abuse &amp; Neglect”</vt:lpstr>
      <vt:lpstr>Policing “Marriage Fraud” at Multiple Borders</vt:lpstr>
      <vt:lpstr>Statistical Profile for Sponsored Spouses From 2013-2014</vt:lpstr>
      <vt:lpstr>Gender Breakdown of Sponsors and CPRs</vt:lpstr>
      <vt:lpstr>Countries with Highest Number of PR with Condition (2013-2014)</vt:lpstr>
      <vt:lpstr>Countries with Highest % who Get PR with Condition (2013-2014)</vt:lpstr>
      <vt:lpstr>Summary of Key Concerns</vt:lpstr>
      <vt:lpstr>Discussion</vt:lpstr>
      <vt:lpstr>Policy Recommendations</vt:lpstr>
      <vt:lpstr>Migrant mothers project</vt:lpstr>
    </vt:vector>
  </TitlesOfParts>
  <Company>University of Toronto</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Conditional Settlement Impacts Immigrant Women”   A new study led by the  Migrant Mothers Project</dc:title>
  <dc:creator>Default User</dc:creator>
  <cp:lastModifiedBy>Rupaleem Bhuyan</cp:lastModifiedBy>
  <cp:revision>95</cp:revision>
  <dcterms:created xsi:type="dcterms:W3CDTF">2015-03-25T16:20:14Z</dcterms:created>
  <dcterms:modified xsi:type="dcterms:W3CDTF">2017-01-15T13:27:36Z</dcterms:modified>
</cp:coreProperties>
</file>