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2"/>
  </p:notesMasterIdLst>
  <p:sldIdLst>
    <p:sldId id="256" r:id="rId2"/>
    <p:sldId id="287" r:id="rId3"/>
    <p:sldId id="259" r:id="rId4"/>
    <p:sldId id="307" r:id="rId5"/>
    <p:sldId id="321" r:id="rId6"/>
    <p:sldId id="310" r:id="rId7"/>
    <p:sldId id="304" r:id="rId8"/>
    <p:sldId id="301" r:id="rId9"/>
    <p:sldId id="303" r:id="rId10"/>
    <p:sldId id="302" r:id="rId11"/>
    <p:sldId id="308" r:id="rId12"/>
    <p:sldId id="306" r:id="rId13"/>
    <p:sldId id="278" r:id="rId14"/>
    <p:sldId id="312" r:id="rId15"/>
    <p:sldId id="319" r:id="rId16"/>
    <p:sldId id="316" r:id="rId17"/>
    <p:sldId id="317" r:id="rId18"/>
    <p:sldId id="318" r:id="rId19"/>
    <p:sldId id="314" r:id="rId20"/>
    <p:sldId id="296" r:id="rId21"/>
    <p:sldId id="325" r:id="rId22"/>
    <p:sldId id="298" r:id="rId23"/>
    <p:sldId id="324" r:id="rId24"/>
    <p:sldId id="323" r:id="rId25"/>
    <p:sldId id="322" r:id="rId26"/>
    <p:sldId id="326" r:id="rId27"/>
    <p:sldId id="327" r:id="rId28"/>
    <p:sldId id="270" r:id="rId29"/>
    <p:sldId id="315" r:id="rId30"/>
    <p:sldId id="30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paleem Bhuyan" initials="R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2"/>
    <p:restoredTop sz="58900" autoAdjust="0"/>
  </p:normalViewPr>
  <p:slideViewPr>
    <p:cSldViewPr>
      <p:cViewPr varScale="1">
        <p:scale>
          <a:sx n="62" d="100"/>
          <a:sy n="62" d="100"/>
        </p:scale>
        <p:origin x="23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mtClean="0"/>
              <a:t>Outcomes</a:t>
            </a:r>
            <a:r>
              <a:rPr lang="en-CA" baseline="0" smtClean="0"/>
              <a:t> -</a:t>
            </a:r>
            <a:r>
              <a:rPr lang="en-CA" smtClean="0"/>
              <a:t> Females</a:t>
            </a:r>
            <a:r>
              <a:rPr lang="en-CA" baseline="0" smtClean="0"/>
              <a:t> </a:t>
            </a:r>
            <a:endParaRPr lang="en-CA" dirty="0"/>
          </a:p>
        </c:rich>
      </c:tx>
      <c:layout>
        <c:manualLayout>
          <c:xMode val="edge"/>
          <c:yMode val="edge"/>
          <c:x val="0.14526086301573299"/>
          <c:y val="1.68851004809726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841754155730499"/>
          <c:y val="0.14528022985484901"/>
          <c:w val="0.71289014654418204"/>
          <c:h val="0.7228615087939329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explosion val="16"/>
            <c:spPr>
              <a:solidFill>
                <a:schemeClr val="accent2"/>
              </a:solidFill>
              <a:ln>
                <a:noFill/>
              </a:ln>
              <a:effectLst>
                <a:outerShdw blurRad="317500" sx="1000" sy="10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explosion val="8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cat>
            <c:strRef>
              <c:f>Sheet1!$A$2:$A$5</c:f>
              <c:strCache>
                <c:ptCount val="3"/>
                <c:pt idx="0">
                  <c:v>Positive</c:v>
                </c:pt>
                <c:pt idx="1">
                  <c:v>Negative</c:v>
                </c:pt>
                <c:pt idx="2">
                  <c:v>Withdrawn or Abandoned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819</c:v>
                </c:pt>
                <c:pt idx="1">
                  <c:v>2758</c:v>
                </c:pt>
                <c:pt idx="2">
                  <c:v>1310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3"/>
      </c:pieChart>
      <c:spPr>
        <a:noFill/>
        <a:ln>
          <a:noFill/>
        </a:ln>
        <a:effectLst/>
      </c:spPr>
    </c:plotArea>
    <c:legend>
      <c:legendPos val="l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noFill/>
                </a:ln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0"/>
          <c:y val="0.84023241643116198"/>
          <c:w val="0.70157699037620302"/>
          <c:h val="0.159767583568838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>
          <a:softEdge rad="12700"/>
        </a:effectLst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dirty="0" smtClean="0"/>
              <a:t>Gender Breakdown</a:t>
            </a:r>
            <a:endParaRPr lang="en-CA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Female </c:v>
                </c:pt>
                <c:pt idx="1">
                  <c:v>Male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4897</c:v>
                </c:pt>
                <c:pt idx="1">
                  <c:v>11131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delete val="1"/>
      </c:legendEntry>
      <c:legendEntry>
        <c:idx val="3"/>
        <c:delete val="1"/>
      </c:legendEntry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>
      <a:outerShdw blurRad="50800" dist="50800" dir="4200000" sx="2000" sy="2000" algn="ctr" rotWithShape="0">
        <a:srgbClr val="000000">
          <a:alpha val="43137"/>
        </a:srgb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0.23658</cdr:x>
      <cdr:y>0.40782</cdr:y>
    </cdr:from>
    <cdr:to>
      <cdr:x>0.48658</cdr:x>
      <cdr:y>0.59218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5315" y="1471064"/>
          <a:ext cx="914400" cy="665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bg1"/>
              </a:solidFill>
            </a:rPr>
            <a:t>2,758</a:t>
          </a:r>
        </a:p>
        <a:p xmlns:a="http://schemas.openxmlformats.org/drawingml/2006/main">
          <a:r>
            <a:rPr lang="en-US" sz="1800" b="1" dirty="0" smtClean="0">
              <a:solidFill>
                <a:schemeClr val="bg1"/>
              </a:solidFill>
            </a:rPr>
            <a:t>(56%)</a:t>
          </a:r>
          <a:endParaRPr lang="en-US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0.62026</cdr:x>
      <cdr:y>0.31957</cdr:y>
    </cdr:from>
    <cdr:to>
      <cdr:x>0.85728</cdr:x>
      <cdr:y>0.5138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68678" y="1152719"/>
          <a:ext cx="866898" cy="7006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0.62351</cdr:x>
      <cdr:y>0.32552</cdr:y>
    </cdr:from>
    <cdr:to>
      <cdr:x>0.83455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80553" y="1174181"/>
          <a:ext cx="771896" cy="629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1,310</a:t>
          </a:r>
        </a:p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(27%)</a:t>
          </a:r>
          <a:endParaRPr lang="en-US" sz="1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0.56182</cdr:x>
      <cdr:y>0.60269</cdr:y>
    </cdr:from>
    <cdr:to>
      <cdr:x>0.82156</cdr:x>
      <cdr:y>0.78705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54922" y="2173997"/>
          <a:ext cx="950026" cy="665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0.25269</cdr:x>
      <cdr:y>0.5195</cdr:y>
    </cdr:from>
    <cdr:to>
      <cdr:x>0.6087</cdr:x>
      <cdr:y>0.72019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8049" y="1873897"/>
          <a:ext cx="1377952" cy="7239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800" b="1" dirty="0" smtClean="0">
              <a:solidFill>
                <a:schemeClr val="bg1"/>
              </a:solidFill>
            </a:rPr>
            <a:t>11,131</a:t>
          </a:r>
        </a:p>
        <a:p xmlns:a="http://schemas.openxmlformats.org/drawingml/2006/main">
          <a:r>
            <a:rPr lang="en-CA" sz="1800" b="1" dirty="0" smtClean="0">
              <a:solidFill>
                <a:schemeClr val="bg1"/>
              </a:solidFill>
            </a:rPr>
            <a:t>(69%)</a:t>
          </a:r>
          <a:endParaRPr lang="en-CA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0.54016</cdr:x>
      <cdr:y>0.31893</cdr:y>
    </cdr:from>
    <cdr:to>
      <cdr:x>0.76413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90708" y="1150430"/>
          <a:ext cx="866899" cy="6531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bg1"/>
              </a:solidFill>
            </a:rPr>
            <a:t>4,897</a:t>
          </a:r>
        </a:p>
        <a:p xmlns:a="http://schemas.openxmlformats.org/drawingml/2006/main">
          <a:r>
            <a:rPr lang="en-US" sz="1800" b="1" dirty="0" smtClean="0">
              <a:solidFill>
                <a:schemeClr val="bg1"/>
              </a:solidFill>
            </a:rPr>
            <a:t>(31%)</a:t>
          </a:r>
          <a:endParaRPr lang="en-US" sz="1800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41B6A-66C7-9548-9F38-4910EDB77668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5BFC8-3D25-2C4D-AFCF-3038F8A7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01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58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712A-2518-9E4F-AF70-EDA4A32050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73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712A-2518-9E4F-AF70-EDA4A320503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75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712A-2518-9E4F-AF70-EDA4A320503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37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712A-2518-9E4F-AF70-EDA4A320503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26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81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860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062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11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42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07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2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47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>
              <a:latin typeface="Calibri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82646C9-8CCF-0F4E-87A1-E3109859DD66}" type="slidenum">
              <a:rPr lang="en-US" sz="1200">
                <a:latin typeface="Calibri" charset="0"/>
              </a:rPr>
              <a:pPr eaLnBrk="1" hangingPunct="1"/>
              <a:t>10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9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55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29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5BFC8-3D25-2C4D-AFCF-3038F8A705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59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712A-2518-9E4F-AF70-EDA4A320503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5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DA1BB0-E480-4227-BE57-85862F1940F3}" type="datetime1">
              <a:rPr lang="en-CA" smtClean="0"/>
              <a:t>02/06/2017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49ED-1DC5-48A6-9CFA-04813CB218F0}" type="datetime1">
              <a:rPr lang="en-CA" smtClean="0"/>
              <a:t>02/06/2017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00B8-32EA-4C15-B1C0-D9EAFD4BAAD2}" type="datetime1">
              <a:rPr lang="en-CA" smtClean="0"/>
              <a:t>02/06/2017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48A155-FE1B-479D-955B-4E38AA27B2BF}" type="datetime1">
              <a:rPr lang="en-CA" smtClean="0"/>
              <a:t>02/06/2017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61F568-5202-4E94-B098-B6AE86BD705C}" type="datetime1">
              <a:rPr lang="en-CA" smtClean="0"/>
              <a:t>02/06/2017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71B4-BEBF-42B5-A62B-2A0043BDFDBC}" type="datetime1">
              <a:rPr lang="en-CA" smtClean="0"/>
              <a:t>02/06/2017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FE14-F58D-4BCD-BB50-4B8757F0DE44}" type="datetime1">
              <a:rPr lang="en-CA" smtClean="0"/>
              <a:t>02/06/2017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D7C6FB-34E5-4DE1-8FEE-AEB47A139265}" type="datetime1">
              <a:rPr lang="en-CA" smtClean="0"/>
              <a:t>02/06/2017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13FC-D5CC-4A06-8932-808D3CA72C0E}" type="datetime1">
              <a:rPr lang="en-CA" smtClean="0"/>
              <a:t>02/06/2017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BD780F-428A-45F1-A600-ABBBFEA8071D}" type="datetime1">
              <a:rPr lang="en-CA" smtClean="0"/>
              <a:t>02/06/2017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32CD16-6C2A-4201-BF93-0DB14968C6DE}" type="datetime1">
              <a:rPr lang="en-CA" smtClean="0"/>
              <a:t>02/06/2017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DE12B56-C097-47E6-8A06-CE140A1F8AFE}" type="datetime1">
              <a:rPr lang="en-CA" smtClean="0"/>
              <a:t>02/06/2017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A64462-0DA7-43CE-BCDA-B0973D5AC0A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r.bhuyan@utoronto.ca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hyperlink" Target="http://migrantmothersproject.com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c.gc.ca/english/resources/statistics/menu-fact.asp" TargetMode="External"/><Relationship Id="rId2" Type="http://schemas.openxmlformats.org/officeDocument/2006/relationships/hyperlink" Target="http://www.statcan.gc.ca/pub/89-503-x/2015001/article/14217-eng.htm#n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12.statcan.gc.ca/nhs-enm/2011/as-sa/99-010-x/99-010-x2011001-eng.cfm" TargetMode="External"/><Relationship Id="rId2" Type="http://schemas.openxmlformats.org/officeDocument/2006/relationships/hyperlink" Target="https://thecharnelhouse.org/tag/eve-mitchel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"/>
            <a:ext cx="7086600" cy="464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Migrant Women &amp; </a:t>
            </a:r>
            <a:br>
              <a:rPr lang="en-US" sz="4000" dirty="0" smtClean="0"/>
            </a:br>
            <a:r>
              <a:rPr lang="en-US" sz="4000" dirty="0" smtClean="0"/>
              <a:t>Precarious Immigration Status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CA" sz="3200" dirty="0" smtClean="0"/>
              <a:t/>
            </a:r>
            <a:br>
              <a:rPr lang="en-CA" sz="3200" dirty="0" smtClean="0"/>
            </a:br>
            <a:r>
              <a:rPr lang="en-CA" sz="2700" dirty="0" smtClean="0"/>
              <a:t>Rupaleem Bhuyan, PhD</a:t>
            </a:r>
            <a:br>
              <a:rPr lang="en-CA" sz="2700" dirty="0" smtClean="0"/>
            </a:br>
            <a:r>
              <a:rPr lang="en-CA" sz="2700" dirty="0" smtClean="0"/>
              <a:t/>
            </a:r>
            <a:br>
              <a:rPr lang="en-CA" sz="2700" dirty="0" smtClean="0"/>
            </a:br>
            <a:r>
              <a:rPr lang="en-CA" sz="2200" dirty="0" smtClean="0"/>
              <a:t>Principal Investigator, Migrant Mothers Project</a:t>
            </a:r>
            <a:br>
              <a:rPr lang="en-CA" sz="2200" dirty="0" smtClean="0"/>
            </a:br>
            <a:r>
              <a:rPr lang="en-CA" sz="2200" dirty="0" smtClean="0"/>
              <a:t>Associate Professor, Social Work, University of Toronto</a:t>
            </a:r>
            <a:endParaRPr lang="en-CA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410200"/>
            <a:ext cx="6705600" cy="129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Immigration, Refugees and Citizenship Canada</a:t>
            </a:r>
          </a:p>
          <a:p>
            <a:r>
              <a:rPr lang="en-US" dirty="0" smtClean="0"/>
              <a:t>Gender Based Analysis + Awareness Week</a:t>
            </a:r>
          </a:p>
          <a:p>
            <a:r>
              <a:rPr lang="en-US" dirty="0" smtClean="0"/>
              <a:t>Ottawa, Canada</a:t>
            </a:r>
          </a:p>
          <a:p>
            <a:r>
              <a:rPr lang="en-US" dirty="0" smtClean="0"/>
              <a:t>June 2, 2017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461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533400"/>
            <a:ext cx="8509000" cy="9906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sz="3600" dirty="0" smtClean="0">
                <a:ea typeface="ＭＳ Ｐゴシック" charset="-128"/>
              </a:rPr>
              <a:t>2015: Permanent vs. Temporary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7772320"/>
              </p:ext>
            </p:extLst>
          </p:nvPr>
        </p:nvGraphicFramePr>
        <p:xfrm>
          <a:off x="458788" y="2084388"/>
          <a:ext cx="4038600" cy="2835276"/>
        </p:xfrm>
        <a:graphic>
          <a:graphicData uri="http://schemas.openxmlformats.org/drawingml/2006/table">
            <a:tbl>
              <a:tblPr/>
              <a:tblGrid>
                <a:gridCol w="2287587"/>
                <a:gridCol w="1058863"/>
                <a:gridCol w="692150"/>
              </a:tblGrid>
              <a:tr h="472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Category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Number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Family Class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65,395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Economic Immigrant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170,390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Refugees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32,100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Other Immigrant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3,843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271,728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4826043"/>
              </p:ext>
            </p:extLst>
          </p:nvPr>
        </p:nvGraphicFramePr>
        <p:xfrm>
          <a:off x="4648200" y="2084388"/>
          <a:ext cx="4038600" cy="2835276"/>
        </p:xfrm>
        <a:graphic>
          <a:graphicData uri="http://schemas.openxmlformats.org/drawingml/2006/table">
            <a:tbl>
              <a:tblPr/>
              <a:tblGrid>
                <a:gridCol w="2133600"/>
                <a:gridCol w="1308100"/>
                <a:gridCol w="596900"/>
              </a:tblGrid>
              <a:tr h="472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Category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Number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Foreign Worker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331,530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Foreign Student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459,644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Humanitarian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32781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Other Work Permit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98144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  <a:tr h="472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922,099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</a:tbl>
          </a:graphicData>
        </a:graphic>
      </p:graphicFrame>
      <p:sp>
        <p:nvSpPr>
          <p:cNvPr id="19518" name="TextBox 8"/>
          <p:cNvSpPr txBox="1">
            <a:spLocks noChangeArrowheads="1"/>
          </p:cNvSpPr>
          <p:nvPr/>
        </p:nvSpPr>
        <p:spPr bwMode="auto">
          <a:xfrm>
            <a:off x="376238" y="1662113"/>
            <a:ext cx="8151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Permanent Residents                                Temporary Residents</a:t>
            </a:r>
          </a:p>
        </p:txBody>
      </p:sp>
      <p:sp>
        <p:nvSpPr>
          <p:cNvPr id="19519" name="TextBox 9"/>
          <p:cNvSpPr txBox="1">
            <a:spLocks noChangeArrowheads="1"/>
          </p:cNvSpPr>
          <p:nvPr/>
        </p:nvSpPr>
        <p:spPr bwMode="auto">
          <a:xfrm>
            <a:off x="5943600" y="5247988"/>
            <a:ext cx="29049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Adapted from </a:t>
            </a:r>
            <a:r>
              <a:rPr lang="en-US" sz="1600" dirty="0" smtClean="0"/>
              <a:t>IRCC (2015)</a:t>
            </a:r>
            <a:endParaRPr lang="en-US" sz="1600" dirty="0"/>
          </a:p>
        </p:txBody>
      </p:sp>
      <p:sp>
        <p:nvSpPr>
          <p:cNvPr id="19520" name="TextBox 2"/>
          <p:cNvSpPr txBox="1">
            <a:spLocks noChangeArrowheads="1"/>
          </p:cNvSpPr>
          <p:nvPr/>
        </p:nvSpPr>
        <p:spPr bwMode="auto">
          <a:xfrm>
            <a:off x="1144588" y="55197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163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Immigrant Women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3,544,400 immigrant women and girls in Canada </a:t>
            </a:r>
            <a:r>
              <a:rPr lang="en-CA" sz="1800" dirty="0" smtClean="0"/>
              <a:t>(2011 National Household Survey) </a:t>
            </a:r>
          </a:p>
          <a:p>
            <a:pPr lvl="1"/>
            <a:r>
              <a:rPr lang="en-CA" dirty="0" smtClean="0"/>
              <a:t>21% of Canada’s population</a:t>
            </a:r>
          </a:p>
          <a:p>
            <a:pPr lvl="1"/>
            <a:r>
              <a:rPr lang="en-CA" dirty="0" smtClean="0"/>
              <a:t>51% admitted through Economic Class</a:t>
            </a:r>
          </a:p>
          <a:p>
            <a:pPr lvl="2"/>
            <a:r>
              <a:rPr lang="en-CA" dirty="0" smtClean="0"/>
              <a:t>34% as spouse or dependent</a:t>
            </a:r>
          </a:p>
          <a:p>
            <a:pPr lvl="1"/>
            <a:r>
              <a:rPr lang="en-CA" dirty="0" smtClean="0"/>
              <a:t>34% through Family Class </a:t>
            </a:r>
          </a:p>
          <a:p>
            <a:pPr lvl="1"/>
            <a:r>
              <a:rPr lang="en-CA" dirty="0"/>
              <a:t>9</a:t>
            </a:r>
            <a:r>
              <a:rPr lang="en-CA" dirty="0" smtClean="0"/>
              <a:t>% as Refugees</a:t>
            </a:r>
          </a:p>
          <a:p>
            <a:r>
              <a:rPr lang="en-CA" dirty="0" smtClean="0"/>
              <a:t>Trends </a:t>
            </a:r>
            <a:r>
              <a:rPr lang="en-CA" sz="1800" dirty="0" smtClean="0"/>
              <a:t>(</a:t>
            </a:r>
            <a:r>
              <a:rPr lang="en-CA" sz="1800" dirty="0" err="1" smtClean="0"/>
              <a:t>Hudon</a:t>
            </a:r>
            <a:r>
              <a:rPr lang="en-CA" sz="1800" dirty="0" smtClean="0"/>
              <a:t>, </a:t>
            </a:r>
            <a:r>
              <a:rPr lang="en-CA" sz="1800" dirty="0"/>
              <a:t>2013</a:t>
            </a:r>
            <a:r>
              <a:rPr lang="en-CA" sz="1800" dirty="0" smtClean="0"/>
              <a:t>)</a:t>
            </a:r>
          </a:p>
          <a:p>
            <a:pPr lvl="1"/>
            <a:r>
              <a:rPr lang="en-CA" dirty="0" smtClean="0"/>
              <a:t>The majority enter as spouses or dependents</a:t>
            </a:r>
          </a:p>
          <a:p>
            <a:pPr lvl="1"/>
            <a:r>
              <a:rPr lang="en-CA" dirty="0" smtClean="0"/>
              <a:t>Growing proportion of principal applicant, Economic Class</a:t>
            </a:r>
          </a:p>
          <a:p>
            <a:pPr lvl="1"/>
            <a:r>
              <a:rPr lang="en-CA" dirty="0" smtClean="0"/>
              <a:t>Most female immigrants are ‘visible minorities’ 60.6% of immigrant females vs. 19.3% of total female population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278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Theoretical Framework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7467600" cy="4645152"/>
          </a:xfrm>
        </p:spPr>
        <p:txBody>
          <a:bodyPr/>
          <a:lstStyle/>
          <a:p>
            <a:r>
              <a:rPr lang="en-CA" dirty="0" smtClean="0"/>
              <a:t>Illegalized vs. “Illegal” Immigrant</a:t>
            </a:r>
          </a:p>
          <a:p>
            <a:r>
              <a:rPr lang="en-CA" dirty="0" smtClean="0"/>
              <a:t>Precarious Immigration Status</a:t>
            </a:r>
          </a:p>
          <a:p>
            <a:r>
              <a:rPr lang="en-CA" dirty="0" smtClean="0"/>
              <a:t>Structurally Embedded Borders</a:t>
            </a:r>
          </a:p>
          <a:p>
            <a:r>
              <a:rPr lang="en-CA" dirty="0" smtClean="0"/>
              <a:t>Intersectionality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19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1461" y="269440"/>
            <a:ext cx="9481153" cy="658855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214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</a:t>
            </a:r>
            <a:br>
              <a:rPr lang="en-US" dirty="0" smtClean="0"/>
            </a:br>
            <a:r>
              <a:rPr lang="en-US" dirty="0" smtClean="0"/>
              <a:t>Mexican Refugee Claims Related to Domestic Violence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2007-2012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97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40" y="685800"/>
            <a:ext cx="4191000" cy="914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Violence against Women in Mexico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832670" cy="4428678"/>
          </a:xfrm>
        </p:spPr>
        <p:txBody>
          <a:bodyPr>
            <a:normAutofit/>
          </a:bodyPr>
          <a:lstStyle/>
          <a:p>
            <a:r>
              <a:rPr lang="en-US" b="1" dirty="0" smtClean="0"/>
              <a:t>Rates of violence in Mexico: </a:t>
            </a:r>
          </a:p>
          <a:p>
            <a:pPr lvl="1"/>
            <a:r>
              <a:rPr lang="en-US" dirty="0" smtClean="0"/>
              <a:t>43.2% of women 15 years of older have been victims of intimate partner violence (emotional, financial, physical or sexual) </a:t>
            </a:r>
            <a:r>
              <a:rPr lang="en-US" sz="1600" dirty="0" smtClean="0"/>
              <a:t>(ONU, INEGI, 2009)</a:t>
            </a:r>
          </a:p>
          <a:p>
            <a:pPr lvl="1"/>
            <a:r>
              <a:rPr lang="en-US" dirty="0"/>
              <a:t>36,606 </a:t>
            </a:r>
            <a:r>
              <a:rPr lang="en-US" dirty="0" err="1" smtClean="0"/>
              <a:t>femicides</a:t>
            </a:r>
            <a:r>
              <a:rPr lang="en-US" dirty="0" smtClean="0"/>
              <a:t> from 1985 - 2010</a:t>
            </a:r>
            <a:endParaRPr lang="en-US" dirty="0"/>
          </a:p>
          <a:p>
            <a:pPr lvl="1"/>
            <a:r>
              <a:rPr lang="en-US" dirty="0" smtClean="0"/>
              <a:t>50,000 </a:t>
            </a:r>
            <a:r>
              <a:rPr lang="en-US" dirty="0"/>
              <a:t>deaths from </a:t>
            </a:r>
            <a:r>
              <a:rPr lang="en-US" dirty="0" smtClean="0"/>
              <a:t>2006-2012 due </a:t>
            </a:r>
            <a:r>
              <a:rPr lang="en-US" dirty="0"/>
              <a:t>to drug war </a:t>
            </a:r>
            <a:r>
              <a:rPr lang="en-US" sz="1600" dirty="0"/>
              <a:t>(Taylor, 2012</a:t>
            </a:r>
            <a:r>
              <a:rPr lang="en-US" sz="1600" dirty="0" smtClean="0"/>
              <a:t>)</a:t>
            </a:r>
            <a:endParaRPr lang="en-US" dirty="0" smtClean="0"/>
          </a:p>
          <a:p>
            <a:r>
              <a:rPr lang="en-US" b="1" dirty="0" smtClean="0"/>
              <a:t>Mexican Laws</a:t>
            </a:r>
          </a:p>
          <a:p>
            <a:pPr lvl="1"/>
            <a:r>
              <a:rPr lang="en-US" sz="2000" dirty="0" smtClean="0"/>
              <a:t>2006</a:t>
            </a:r>
            <a:r>
              <a:rPr lang="en-US" sz="2000" dirty="0"/>
              <a:t> </a:t>
            </a:r>
            <a:r>
              <a:rPr lang="en-CA" sz="2000" dirty="0" smtClean="0"/>
              <a:t>General </a:t>
            </a:r>
            <a:r>
              <a:rPr lang="en-CA" sz="2000" dirty="0"/>
              <a:t>Law for the Equality between Men and </a:t>
            </a:r>
            <a:r>
              <a:rPr lang="en-CA" sz="2000" dirty="0" smtClean="0"/>
              <a:t>Women</a:t>
            </a:r>
          </a:p>
          <a:p>
            <a:pPr lvl="1"/>
            <a:r>
              <a:rPr lang="en-US" sz="2000" dirty="0" smtClean="0"/>
              <a:t>2007</a:t>
            </a:r>
            <a:r>
              <a:rPr lang="en-US" sz="2000" dirty="0"/>
              <a:t> </a:t>
            </a:r>
            <a:r>
              <a:rPr lang="en-US" sz="2000" dirty="0" smtClean="0"/>
              <a:t>General </a:t>
            </a:r>
            <a:r>
              <a:rPr lang="en-US" sz="2000" dirty="0"/>
              <a:t>Law on Women’s Access to a Life Free of </a:t>
            </a:r>
            <a:r>
              <a:rPr lang="en-US" sz="2000" dirty="0" smtClean="0"/>
              <a:t>Violence</a:t>
            </a:r>
            <a:r>
              <a:rPr lang="en-US" sz="2000" dirty="0"/>
              <a:t>, </a:t>
            </a:r>
            <a:r>
              <a:rPr lang="en-US" sz="2000" dirty="0" smtClean="0"/>
              <a:t> revisions  in </a:t>
            </a:r>
            <a:r>
              <a:rPr lang="en-US" sz="2000" dirty="0"/>
              <a:t>2009 and 2014  </a:t>
            </a:r>
            <a:endParaRPr lang="en-US" sz="2000" dirty="0" smtClean="0"/>
          </a:p>
          <a:p>
            <a:pPr lvl="1"/>
            <a:r>
              <a:rPr lang="en-US" sz="2000" dirty="0" smtClean="0"/>
              <a:t>30 out of 32 states have criminalized violence against women</a:t>
            </a:r>
          </a:p>
          <a:p>
            <a:pPr marL="349250" lvl="1" indent="0">
              <a:buNone/>
            </a:pPr>
            <a:endParaRPr lang="en-US" dirty="0" smtClean="0"/>
          </a:p>
        </p:txBody>
      </p:sp>
      <p:pic>
        <p:nvPicPr>
          <p:cNvPr id="5" name="Picture 4" descr="feminicidio-mujeres-cruces-99606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81000"/>
            <a:ext cx="3253839" cy="170439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01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902596"/>
              </p:ext>
            </p:extLst>
          </p:nvPr>
        </p:nvGraphicFramePr>
        <p:xfrm>
          <a:off x="864610" y="1609725"/>
          <a:ext cx="7006441" cy="1472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1079"/>
                <a:gridCol w="2790969"/>
                <a:gridCol w="2284393"/>
              </a:tblGrid>
              <a:tr h="5026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1225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CANADA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USA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</a:tr>
              <a:tr h="484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CA" sz="20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46,355</a:t>
                      </a:r>
                      <a:endParaRPr lang="en-CA" sz="20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2000" b="0" dirty="0" smtClean="0">
                          <a:effectLst/>
                        </a:rPr>
                        <a:t>125,927</a:t>
                      </a:r>
                      <a:endParaRPr lang="en-CA" sz="20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</a:tr>
              <a:tr h="484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2000" dirty="0">
                          <a:effectLst/>
                        </a:rPr>
                        <a:t>27%</a:t>
                      </a:r>
                      <a:endParaRPr lang="en-CA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72.8</a:t>
                      </a:r>
                      <a:r>
                        <a:rPr lang="en-CA" sz="2000" b="1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en-CA" sz="2000" b="1" dirty="0">
                        <a:solidFill>
                          <a:srgbClr val="FF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9463" marR="9463" marT="9463" marB="0" anchor="ctr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3505200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100" dirty="0" smtClean="0"/>
              <a:t>Recognized Mexican Refugee Claims, 2000-2014  </a:t>
            </a:r>
            <a:r>
              <a:rPr lang="en-CA" sz="1800" dirty="0" smtClean="0"/>
              <a:t>(UNHCR, 2015</a:t>
            </a:r>
            <a:r>
              <a:rPr lang="en-CA" sz="2100" dirty="0" smtClean="0"/>
              <a:t>)</a:t>
            </a:r>
            <a:endParaRPr lang="en-CA" sz="21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45386"/>
              </p:ext>
            </p:extLst>
          </p:nvPr>
        </p:nvGraphicFramePr>
        <p:xfrm>
          <a:off x="831273" y="4648200"/>
          <a:ext cx="7006441" cy="1573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6803"/>
                <a:gridCol w="1406009"/>
                <a:gridCol w="1776696"/>
                <a:gridCol w="1876933"/>
              </a:tblGrid>
              <a:tr h="6201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</a:rPr>
                        <a:t>CANADA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</a:rPr>
                        <a:t>USA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</a:tr>
              <a:tr h="4615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CA" sz="20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effectLst/>
                        </a:rPr>
                        <a:t>7,777</a:t>
                      </a:r>
                      <a:endParaRPr lang="en-CA" sz="20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effectLst/>
                        </a:rPr>
                        <a:t>3,487</a:t>
                      </a:r>
                      <a:endParaRPr lang="en-CA" sz="20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0" dirty="0">
                          <a:effectLst/>
                        </a:rPr>
                        <a:t>46</a:t>
                      </a:r>
                      <a:endParaRPr lang="en-CA" sz="20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</a:tr>
              <a:tr h="49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>
                          <a:solidFill>
                            <a:srgbClr val="FF0000"/>
                          </a:solidFill>
                          <a:effectLst/>
                        </a:rPr>
                        <a:t>70%</a:t>
                      </a:r>
                      <a:endParaRPr lang="en-CA" sz="2000" b="1" dirty="0">
                        <a:solidFill>
                          <a:srgbClr val="FF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29.6%</a:t>
                      </a:r>
                      <a:endParaRPr lang="en-CA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0.4%</a:t>
                      </a:r>
                      <a:endParaRPr lang="en-CA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6596" marR="66596" marT="0" marB="0" anchor="ctr"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0" y="304800"/>
            <a:ext cx="8913813" cy="10668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/>
              <a:t>Mexican Asylum/Refugee Claims Filed During the Year, 2000-2014 </a:t>
            </a:r>
            <a:r>
              <a:rPr lang="en-CA" sz="1800" dirty="0"/>
              <a:t>(UNHCR, 2015)</a:t>
            </a:r>
            <a:r>
              <a:rPr lang="en-US" sz="1800" dirty="0"/>
              <a:t> </a:t>
            </a:r>
            <a:endParaRPr lang="en-CA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606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016" y="567434"/>
            <a:ext cx="8343801" cy="803044"/>
          </a:xfrm>
        </p:spPr>
        <p:txBody>
          <a:bodyPr>
            <a:noAutofit/>
          </a:bodyPr>
          <a:lstStyle/>
          <a:p>
            <a:r>
              <a:rPr lang="en-CA" sz="3200" dirty="0"/>
              <a:t>Mexican Refugee Claimants, Principal Applicants Only, 2007-2012 </a:t>
            </a:r>
            <a:r>
              <a:rPr lang="en-CA" sz="2400" dirty="0"/>
              <a:t>(</a:t>
            </a:r>
            <a:r>
              <a:rPr lang="en-CA" sz="2400" dirty="0" smtClean="0"/>
              <a:t>IRB, 2012)</a:t>
            </a:r>
            <a:endParaRPr lang="en-CA" sz="24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-1314216" y="2655010"/>
            <a:ext cx="6626268" cy="2521261"/>
          </a:xfrm>
        </p:spPr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  <p:graphicFrame>
        <p:nvGraphicFramePr>
          <p:cNvPr id="10" name="Chart 9"/>
          <p:cNvGraphicFramePr/>
          <p:nvPr>
            <p:extLst/>
          </p:nvPr>
        </p:nvGraphicFramePr>
        <p:xfrm>
          <a:off x="570016" y="1888177"/>
          <a:ext cx="3763987" cy="376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/>
          <p:nvPr>
            <p:extLst/>
          </p:nvPr>
        </p:nvGraphicFramePr>
        <p:xfrm>
          <a:off x="4559473" y="1888177"/>
          <a:ext cx="3931383" cy="376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76403" y="6211669"/>
            <a:ext cx="50818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 smtClean="0"/>
              <a:t>Total number of Claims: </a:t>
            </a:r>
            <a:r>
              <a:rPr lang="en-CA" sz="2400" dirty="0"/>
              <a:t>16,028</a:t>
            </a:r>
            <a:r>
              <a:rPr lang="en-CA" sz="2400" dirty="0" smtClean="0"/>
              <a:t> </a:t>
            </a:r>
          </a:p>
          <a:p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2814450" y="4251363"/>
            <a:ext cx="97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819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(17%)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288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986" y="609600"/>
            <a:ext cx="8204129" cy="914400"/>
          </a:xfrm>
        </p:spPr>
        <p:txBody>
          <a:bodyPr>
            <a:noAutofit/>
          </a:bodyPr>
          <a:lstStyle/>
          <a:p>
            <a:r>
              <a:rPr lang="en-CA" sz="3200" dirty="0"/>
              <a:t/>
            </a:r>
            <a:br>
              <a:rPr lang="en-CA" sz="3200" dirty="0"/>
            </a:br>
            <a:r>
              <a:rPr lang="en-CA" sz="3200" dirty="0" smtClean="0"/>
              <a:t>Domestic Violence as </a:t>
            </a:r>
            <a:br>
              <a:rPr lang="en-CA" sz="3200" dirty="0" smtClean="0"/>
            </a:br>
            <a:r>
              <a:rPr lang="en-CA" sz="3200" dirty="0" smtClean="0"/>
              <a:t>Basis </a:t>
            </a:r>
            <a:r>
              <a:rPr lang="en-CA" sz="3200" dirty="0"/>
              <a:t>of </a:t>
            </a:r>
            <a:r>
              <a:rPr lang="en-CA" sz="3200" dirty="0" smtClean="0"/>
              <a:t>Initial Claim 2008-2012 (IRB, 2012)</a:t>
            </a:r>
            <a:endParaRPr lang="en-CA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943723"/>
              </p:ext>
            </p:extLst>
          </p:nvPr>
        </p:nvGraphicFramePr>
        <p:xfrm>
          <a:off x="534589" y="2007687"/>
          <a:ext cx="7515489" cy="1709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330"/>
                <a:gridCol w="891471"/>
                <a:gridCol w="953430"/>
                <a:gridCol w="1054495"/>
                <a:gridCol w="1246053"/>
                <a:gridCol w="984910"/>
                <a:gridCol w="1447800"/>
              </a:tblGrid>
              <a:tr h="4137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MALE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POSITIVE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NEGATIVE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DEPENDENTS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5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</a:rPr>
                        <a:t>TOTAL</a:t>
                      </a:r>
                      <a:endParaRPr lang="en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28</a:t>
                      </a:r>
                      <a:endParaRPr lang="en-CA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567</a:t>
                      </a:r>
                      <a:endParaRPr lang="en-CA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152</a:t>
                      </a:r>
                      <a:endParaRPr lang="en-CA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316</a:t>
                      </a:r>
                      <a:endParaRPr lang="en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127</a:t>
                      </a:r>
                      <a:endParaRPr lang="en-CA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377</a:t>
                      </a:r>
                      <a:endParaRPr lang="en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96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%</a:t>
                      </a:r>
                      <a:endParaRPr lang="en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</a:rPr>
                        <a:t>4.7</a:t>
                      </a:r>
                      <a:endParaRPr lang="en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</a:rPr>
                        <a:t>95.3</a:t>
                      </a:r>
                      <a:endParaRPr lang="en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</a:rPr>
                        <a:t>26</a:t>
                      </a:r>
                      <a:endParaRPr lang="en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</a:rPr>
                        <a:t>53</a:t>
                      </a:r>
                      <a:endParaRPr lang="en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21</a:t>
                      </a:r>
                      <a:endParaRPr lang="en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--</a:t>
                      </a:r>
                      <a:endParaRPr lang="en-CA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6461" y="4191000"/>
            <a:ext cx="75836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CA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CA" sz="2000" dirty="0" smtClean="0"/>
              <a:t>10</a:t>
            </a:r>
            <a:r>
              <a:rPr lang="en-CA" sz="2000" dirty="0"/>
              <a:t>% of female refugee claimants report DV </a:t>
            </a:r>
            <a:r>
              <a:rPr lang="en-CA" sz="2000" dirty="0" smtClean="0"/>
              <a:t>as </a:t>
            </a:r>
            <a:r>
              <a:rPr lang="en-CA" sz="2000" dirty="0"/>
              <a:t>basis of </a:t>
            </a:r>
            <a:r>
              <a:rPr lang="en-CA" sz="2000" dirty="0" smtClean="0"/>
              <a:t>initial claim, 2008-2012</a:t>
            </a:r>
            <a:endParaRPr lang="en-CA" sz="2000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CA" sz="2000" dirty="0" smtClean="0"/>
              <a:t>In </a:t>
            </a:r>
            <a:r>
              <a:rPr lang="en-CA" sz="2000" dirty="0"/>
              <a:t>2009, IRB reported that 7% of all claims were gender-related</a:t>
            </a:r>
            <a:r>
              <a:rPr lang="en-CA" sz="2000" dirty="0" smtClean="0"/>
              <a:t>.</a:t>
            </a:r>
            <a:endParaRPr lang="en-CA" sz="2000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CA" sz="2000" dirty="0" smtClean="0"/>
              <a:t>Majority denied for inability to prove lack of “state protection”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09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79" y="457200"/>
            <a:ext cx="8532813" cy="8873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Gender Based Analysis in Practice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79" y="1905000"/>
            <a:ext cx="8213221" cy="4800600"/>
          </a:xfrm>
        </p:spPr>
        <p:txBody>
          <a:bodyPr>
            <a:normAutofit/>
          </a:bodyPr>
          <a:lstStyle/>
          <a:p>
            <a:r>
              <a:rPr lang="en-US" dirty="0"/>
              <a:t>Legal hurdles for recognizing </a:t>
            </a:r>
            <a:r>
              <a:rPr lang="en-US" dirty="0" smtClean="0"/>
              <a:t>gender</a:t>
            </a:r>
            <a:r>
              <a:rPr lang="en-US" dirty="0"/>
              <a:t> </a:t>
            </a:r>
            <a:r>
              <a:rPr lang="en-US" dirty="0" smtClean="0"/>
              <a:t>persecution </a:t>
            </a:r>
            <a:r>
              <a:rPr lang="en-US" sz="1800" dirty="0"/>
              <a:t>(</a:t>
            </a:r>
            <a:r>
              <a:rPr lang="en-US" sz="1800" dirty="0" err="1"/>
              <a:t>Mawani</a:t>
            </a:r>
            <a:r>
              <a:rPr lang="en-US" sz="1800" dirty="0"/>
              <a:t>, 1993)</a:t>
            </a:r>
          </a:p>
          <a:p>
            <a:pPr lvl="1"/>
            <a:r>
              <a:rPr lang="en-US" sz="2000" dirty="0" smtClean="0"/>
              <a:t>Persecution against women is often informal</a:t>
            </a:r>
            <a:r>
              <a:rPr lang="en-US" sz="2000" dirty="0"/>
              <a:t>,</a:t>
            </a:r>
            <a:r>
              <a:rPr lang="en-US" sz="2000" dirty="0" smtClean="0"/>
              <a:t> intimate, and indirect</a:t>
            </a:r>
          </a:p>
          <a:p>
            <a:pPr lvl="1"/>
            <a:r>
              <a:rPr lang="en-US" sz="2000" dirty="0" smtClean="0"/>
              <a:t>Internal </a:t>
            </a:r>
            <a:r>
              <a:rPr lang="en-US" sz="2000" dirty="0"/>
              <a:t>flight alternative presumes </a:t>
            </a:r>
            <a:r>
              <a:rPr lang="en-US" sz="2000" dirty="0" smtClean="0"/>
              <a:t>women are equally mobile</a:t>
            </a:r>
            <a:endParaRPr lang="en-US" sz="2000" dirty="0"/>
          </a:p>
          <a:p>
            <a:pPr lvl="1"/>
            <a:r>
              <a:rPr lang="en-US" sz="2000" dirty="0"/>
              <a:t>Evidentiary requirements presume women have access to justice</a:t>
            </a:r>
            <a:endParaRPr lang="en-US" sz="1800" dirty="0"/>
          </a:p>
          <a:p>
            <a:r>
              <a:rPr lang="en-US" dirty="0" smtClean="0"/>
              <a:t>Refugee receiving vs. refugee </a:t>
            </a:r>
            <a:r>
              <a:rPr lang="en-US" dirty="0"/>
              <a:t>p</a:t>
            </a:r>
            <a:r>
              <a:rPr lang="en-US" dirty="0" smtClean="0"/>
              <a:t>roducing </a:t>
            </a:r>
            <a:r>
              <a:rPr lang="en-US" dirty="0"/>
              <a:t>c</a:t>
            </a:r>
            <a:r>
              <a:rPr lang="en-US" dirty="0" smtClean="0"/>
              <a:t>ountries </a:t>
            </a:r>
            <a:endParaRPr lang="en-US" sz="1900" dirty="0"/>
          </a:p>
          <a:p>
            <a:r>
              <a:rPr lang="en-US" dirty="0" smtClean="0"/>
              <a:t>Uneven response to “barbaric” vs. “universal” violence</a:t>
            </a:r>
          </a:p>
          <a:p>
            <a:r>
              <a:rPr lang="en-US" dirty="0" smtClean="0"/>
              <a:t>Backlash to feminism and equity </a:t>
            </a:r>
            <a:r>
              <a:rPr lang="en-US" dirty="0"/>
              <a:t>a</a:t>
            </a:r>
            <a:r>
              <a:rPr lang="en-US" dirty="0" smtClean="0"/>
              <a:t>genda </a:t>
            </a:r>
            <a:r>
              <a:rPr lang="en-US" sz="1700" dirty="0" smtClean="0"/>
              <a:t>(</a:t>
            </a:r>
            <a:r>
              <a:rPr lang="en-US" sz="1700" dirty="0" err="1" smtClean="0"/>
              <a:t>Sadoway</a:t>
            </a:r>
            <a:r>
              <a:rPr lang="en-US" sz="1700" dirty="0" smtClean="0"/>
              <a:t>, 2008)</a:t>
            </a:r>
          </a:p>
          <a:p>
            <a:pPr lvl="1"/>
            <a:r>
              <a:rPr lang="en-US" sz="2000" dirty="0" smtClean="0"/>
              <a:t>Cursory attention to “Guidelines” for gender-based violence</a:t>
            </a:r>
          </a:p>
          <a:p>
            <a:pPr lvl="1"/>
            <a:r>
              <a:rPr lang="en-US" sz="2000" dirty="0" smtClean="0"/>
              <a:t>IRB accepts domestic </a:t>
            </a:r>
            <a:r>
              <a:rPr lang="en-US" sz="2000" dirty="0"/>
              <a:t>violence laws as constituting state </a:t>
            </a:r>
            <a:r>
              <a:rPr lang="en-US" sz="2000" dirty="0" smtClean="0"/>
              <a:t>protection</a:t>
            </a:r>
          </a:p>
          <a:p>
            <a:pPr lvl="1"/>
            <a:r>
              <a:rPr lang="en-US" sz="2000" dirty="0" smtClean="0"/>
              <a:t>Appeal process does not assess how the gender guidelines are used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091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Presentation Agenda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467600" cy="4797552"/>
          </a:xfrm>
        </p:spPr>
        <p:txBody>
          <a:bodyPr>
            <a:noAutofit/>
          </a:bodyPr>
          <a:lstStyle/>
          <a:p>
            <a:r>
              <a:rPr lang="en-US" sz="2800" dirty="0" smtClean="0"/>
              <a:t>Migrant Mothers Project</a:t>
            </a:r>
          </a:p>
          <a:p>
            <a:r>
              <a:rPr lang="en-US" sz="2800" dirty="0" smtClean="0"/>
              <a:t>Canadian Context</a:t>
            </a:r>
          </a:p>
          <a:p>
            <a:r>
              <a:rPr lang="en-US" sz="2800" dirty="0"/>
              <a:t>Theoretical </a:t>
            </a:r>
            <a:r>
              <a:rPr lang="en-US" sz="2800" dirty="0" smtClean="0"/>
              <a:t>Framework</a:t>
            </a:r>
          </a:p>
          <a:p>
            <a:r>
              <a:rPr lang="en-US" sz="2800" dirty="0" smtClean="0"/>
              <a:t>Study Foci &amp; Key Concerns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14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200" y="3886200"/>
            <a:ext cx="6172200" cy="2053590"/>
          </a:xfrm>
        </p:spPr>
        <p:txBody>
          <a:bodyPr>
            <a:normAutofit fontScale="90000"/>
          </a:bodyPr>
          <a:lstStyle/>
          <a:p>
            <a:r>
              <a:rPr lang="en-CA" sz="3200" dirty="0" smtClean="0"/>
              <a:t>Case Study:</a:t>
            </a:r>
            <a:br>
              <a:rPr lang="en-CA" sz="3200" dirty="0" smtClean="0"/>
            </a:br>
            <a:r>
              <a:rPr lang="en-CA" sz="3200" dirty="0" smtClean="0"/>
              <a:t>Regulating Transnational Marriage Through Canada’s Multiple Border Strategy</a:t>
            </a:r>
            <a:br>
              <a:rPr lang="en-CA" sz="3200" dirty="0" smtClean="0"/>
            </a:br>
            <a:r>
              <a:rPr lang="en-CA" sz="3200" dirty="0"/>
              <a:t/>
            </a:r>
            <a:br>
              <a:rPr lang="en-CA" sz="3200" dirty="0"/>
            </a:br>
            <a:r>
              <a:rPr lang="en-CA" sz="2200" dirty="0" smtClean="0"/>
              <a:t>2012-2017</a:t>
            </a:r>
            <a:endParaRPr lang="en-CA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631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3564"/>
            <a:ext cx="8304213" cy="914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Conditional Permanent Residence </a:t>
            </a:r>
            <a:br>
              <a:rPr lang="en-US" sz="3600" dirty="0" smtClean="0"/>
            </a:br>
            <a:r>
              <a:rPr lang="en-US" sz="2800" dirty="0" smtClean="0"/>
              <a:t>(2012-2017)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571" y="1886858"/>
            <a:ext cx="8053614" cy="486968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</a:rPr>
              <a:t>Introduced </a:t>
            </a:r>
            <a:r>
              <a:rPr lang="en" dirty="0">
                <a:solidFill>
                  <a:srgbClr val="000000"/>
                </a:solidFill>
              </a:rPr>
              <a:t>in October 2012 </a:t>
            </a:r>
            <a:r>
              <a:rPr lang="en-US" dirty="0" smtClean="0">
                <a:solidFill>
                  <a:srgbClr val="000000"/>
                </a:solidFill>
              </a:rPr>
              <a:t>as part of Federal Government’s crackdown on “marriage fraud”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</a:rPr>
              <a:t>Two-year condition for </a:t>
            </a:r>
            <a:r>
              <a:rPr lang="en" dirty="0" smtClean="0">
                <a:solidFill>
                  <a:srgbClr val="000000"/>
                </a:solidFill>
              </a:rPr>
              <a:t>sponsored </a:t>
            </a:r>
            <a:r>
              <a:rPr lang="en" dirty="0">
                <a:solidFill>
                  <a:srgbClr val="000000"/>
                </a:solidFill>
              </a:rPr>
              <a:t>spouses/partners who</a:t>
            </a:r>
            <a:r>
              <a:rPr lang="en" dirty="0" smtClean="0">
                <a:solidFill>
                  <a:srgbClr val="000000"/>
                </a:solidFill>
              </a:rPr>
              <a:t>:</a:t>
            </a:r>
            <a:r>
              <a:rPr lang="en" dirty="0" smtClean="0">
                <a:solidFill>
                  <a:srgbClr val="FE8637"/>
                </a:solidFill>
              </a:rPr>
              <a:t></a:t>
            </a:r>
            <a:endParaRPr lang="en" dirty="0" smtClean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charset="2"/>
              <a:buChar char="q"/>
            </a:pPr>
            <a:r>
              <a:rPr lang="en" dirty="0">
                <a:solidFill>
                  <a:srgbClr val="000000"/>
                </a:solidFill>
              </a:rPr>
              <a:t>Are in a relationship for two years or less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</a:rPr>
              <a:t>Do </a:t>
            </a:r>
            <a:r>
              <a:rPr lang="en" dirty="0">
                <a:solidFill>
                  <a:srgbClr val="000000"/>
                </a:solidFill>
              </a:rPr>
              <a:t>not have children in </a:t>
            </a:r>
            <a:r>
              <a:rPr lang="en" dirty="0" smtClean="0">
                <a:solidFill>
                  <a:srgbClr val="000000"/>
                </a:solidFill>
              </a:rPr>
              <a:t>common</a:t>
            </a:r>
          </a:p>
          <a:p>
            <a:pPr>
              <a:spcAft>
                <a:spcPts val="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</a:rPr>
              <a:t>Conditions</a:t>
            </a:r>
          </a:p>
          <a:p>
            <a:pPr lvl="1">
              <a:spcAft>
                <a:spcPts val="600"/>
              </a:spcAft>
              <a:buFont typeface="Wingdings" charset="2"/>
              <a:buChar char="q"/>
            </a:pPr>
            <a:r>
              <a:rPr lang="en" dirty="0">
                <a:solidFill>
                  <a:srgbClr val="000000"/>
                </a:solidFill>
              </a:rPr>
              <a:t>M</a:t>
            </a:r>
            <a:r>
              <a:rPr lang="en" dirty="0" smtClean="0">
                <a:solidFill>
                  <a:srgbClr val="000000"/>
                </a:solidFill>
              </a:rPr>
              <a:t>ust </a:t>
            </a:r>
            <a:r>
              <a:rPr lang="en" dirty="0">
                <a:solidFill>
                  <a:srgbClr val="000000"/>
                </a:solidFill>
              </a:rPr>
              <a:t>cohabitate in a “conjugal” relationship for two </a:t>
            </a:r>
            <a:r>
              <a:rPr lang="en" dirty="0" smtClean="0">
                <a:solidFill>
                  <a:srgbClr val="000000"/>
                </a:solidFill>
              </a:rPr>
              <a:t>years</a:t>
            </a:r>
          </a:p>
          <a:p>
            <a:pPr lvl="1">
              <a:spcAft>
                <a:spcPts val="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</a:rPr>
              <a:t>May </a:t>
            </a:r>
            <a:r>
              <a:rPr lang="en" dirty="0">
                <a:solidFill>
                  <a:srgbClr val="000000"/>
                </a:solidFill>
              </a:rPr>
              <a:t>lose permanent resident status if the condition is not met, or if relationship </a:t>
            </a:r>
            <a:r>
              <a:rPr lang="en" dirty="0" smtClean="0">
                <a:solidFill>
                  <a:srgbClr val="000000"/>
                </a:solidFill>
              </a:rPr>
              <a:t>ends</a:t>
            </a:r>
          </a:p>
          <a:p>
            <a:pPr>
              <a:spcAft>
                <a:spcPts val="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</a:rPr>
              <a:t>Exceptions</a:t>
            </a:r>
          </a:p>
          <a:p>
            <a:pPr lvl="1">
              <a:spcAft>
                <a:spcPts val="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</a:rPr>
              <a:t>Death </a:t>
            </a:r>
            <a:r>
              <a:rPr lang="en" dirty="0">
                <a:solidFill>
                  <a:srgbClr val="000000"/>
                </a:solidFill>
              </a:rPr>
              <a:t>of sponsor </a:t>
            </a:r>
          </a:p>
          <a:p>
            <a:pPr lvl="1">
              <a:spcAft>
                <a:spcPts val="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</a:rPr>
              <a:t>“Abuse </a:t>
            </a:r>
            <a:r>
              <a:rPr lang="en" dirty="0">
                <a:solidFill>
                  <a:srgbClr val="000000"/>
                </a:solidFill>
              </a:rPr>
              <a:t>or neglect</a:t>
            </a:r>
            <a:r>
              <a:rPr lang="en" dirty="0" smtClean="0">
                <a:solidFill>
                  <a:srgbClr val="000000"/>
                </a:solidFill>
              </a:rPr>
              <a:t>”</a:t>
            </a:r>
          </a:p>
          <a:p>
            <a:pPr>
              <a:spcAft>
                <a:spcPts val="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FF0000"/>
                </a:solidFill>
              </a:rPr>
              <a:t>REPEALED in April 2017</a:t>
            </a:r>
          </a:p>
          <a:p>
            <a:pPr marL="365760" lvl="1" indent="0">
              <a:spcAft>
                <a:spcPts val="600"/>
              </a:spcAft>
              <a:buNone/>
            </a:pPr>
            <a:endParaRPr lang="en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q"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845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International Marriages &amp; </a:t>
            </a:r>
            <a:br>
              <a:rPr lang="en-CA" sz="3200" dirty="0" smtClean="0"/>
            </a:br>
            <a:r>
              <a:rPr lang="en-CA" sz="3200" dirty="0" smtClean="0"/>
              <a:t>Canada’s Multiple Border Strategy</a:t>
            </a:r>
            <a:endParaRPr lang="en-CA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S</a:t>
            </a:r>
            <a:r>
              <a:rPr lang="en-CA" dirty="0" smtClean="0"/>
              <a:t>ponsorship application &amp; interview to prove “authentic relationship”</a:t>
            </a:r>
          </a:p>
          <a:p>
            <a:r>
              <a:rPr lang="en-CA" dirty="0" smtClean="0"/>
              <a:t>Criminal background check</a:t>
            </a:r>
          </a:p>
          <a:p>
            <a:r>
              <a:rPr lang="en-CA" dirty="0" smtClean="0"/>
              <a:t>Polygamy ban </a:t>
            </a:r>
          </a:p>
          <a:p>
            <a:r>
              <a:rPr lang="en-CA" dirty="0" smtClean="0"/>
              <a:t>Visa requirement for entering Canada</a:t>
            </a:r>
          </a:p>
          <a:p>
            <a:r>
              <a:rPr lang="en-CA" dirty="0" smtClean="0"/>
              <a:t>Border control at ports of entry</a:t>
            </a:r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CA" strike="sngStrike" dirty="0" smtClean="0"/>
              <a:t>Conditional PR (2-yrs)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Sponsorship Ban (5 </a:t>
            </a:r>
            <a:r>
              <a:rPr lang="en-CA" dirty="0" err="1" smtClean="0"/>
              <a:t>yrs</a:t>
            </a:r>
            <a:r>
              <a:rPr lang="en-CA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Misrepresentation</a:t>
            </a:r>
            <a:endParaRPr lang="en-CA" dirty="0"/>
          </a:p>
          <a:p>
            <a:pPr>
              <a:spcAft>
                <a:spcPts val="600"/>
              </a:spcAft>
            </a:pPr>
            <a:r>
              <a:rPr lang="en-CA" dirty="0"/>
              <a:t>Undertaking (3 </a:t>
            </a:r>
            <a:r>
              <a:rPr lang="en-CA" dirty="0" err="1"/>
              <a:t>yrs</a:t>
            </a:r>
            <a:r>
              <a:rPr lang="en-CA" dirty="0"/>
              <a:t>)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Criminal inadmissibility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Polygamy and inadmissibility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A" dirty="0" smtClean="0"/>
              <a:t>Pre-Immigration	</a:t>
            </a:r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 smtClean="0"/>
              <a:t>Post-Immigration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050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731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Statistical Profile for Sponsored Spouses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(2013 – 2015)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72390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58 218</a:t>
            </a:r>
            <a:r>
              <a:rPr lang="en-US" sz="2800" dirty="0" smtClean="0"/>
              <a:t> newly sponsored spouses, common law partners, conjugal partners and children received CPR </a:t>
            </a:r>
            <a:r>
              <a:rPr lang="en-US" sz="2200" dirty="0" smtClean="0"/>
              <a:t>(Government of Canada, 2016)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42% </a:t>
            </a:r>
            <a:r>
              <a:rPr lang="en-US" sz="2800" dirty="0" smtClean="0"/>
              <a:t>of all spouses, partners and children in the family reunification program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63% </a:t>
            </a:r>
            <a:r>
              <a:rPr lang="en-US" sz="2800" dirty="0" smtClean="0"/>
              <a:t>CPR sponsored spouses were female</a:t>
            </a:r>
          </a:p>
          <a:p>
            <a:r>
              <a:rPr lang="en-US" sz="2800" dirty="0" smtClean="0"/>
              <a:t>Top 5 countries, with </a:t>
            </a:r>
            <a:r>
              <a:rPr lang="en-US" sz="2800" u="sng" dirty="0" smtClean="0"/>
              <a:t>highest volume</a:t>
            </a:r>
            <a:r>
              <a:rPr lang="en-US" sz="2800" dirty="0" smtClean="0"/>
              <a:t> with</a:t>
            </a:r>
            <a:r>
              <a:rPr lang="en-US" sz="2800" u="sng" dirty="0" smtClean="0"/>
              <a:t> </a:t>
            </a:r>
            <a:r>
              <a:rPr lang="en-US" sz="2800" dirty="0" smtClean="0"/>
              <a:t>CPR:</a:t>
            </a:r>
          </a:p>
          <a:p>
            <a:pPr lvl="1"/>
            <a:r>
              <a:rPr lang="en-US" sz="2600" dirty="0" smtClean="0"/>
              <a:t>India, China, Philippines, USA, Morocco</a:t>
            </a:r>
          </a:p>
          <a:p>
            <a:r>
              <a:rPr lang="en-US" sz="2800" dirty="0" smtClean="0"/>
              <a:t>Top 5 countries, </a:t>
            </a:r>
            <a:r>
              <a:rPr lang="en-US" sz="2800" u="sng" dirty="0" smtClean="0"/>
              <a:t>highest</a:t>
            </a:r>
            <a:r>
              <a:rPr lang="en-US" sz="2800" dirty="0" smtClean="0"/>
              <a:t> </a:t>
            </a:r>
            <a:r>
              <a:rPr lang="en-US" sz="2800" u="sng" dirty="0" smtClean="0"/>
              <a:t>proportion </a:t>
            </a:r>
            <a:r>
              <a:rPr lang="en-US" sz="2800" dirty="0" smtClean="0"/>
              <a:t>with CPR</a:t>
            </a:r>
          </a:p>
          <a:p>
            <a:pPr lvl="1"/>
            <a:r>
              <a:rPr lang="en-US" sz="2600" dirty="0" smtClean="0"/>
              <a:t>Turkey, Tunisia, Azerbaijan, Algeria, Nepal, Morocco, Cuba</a:t>
            </a:r>
          </a:p>
          <a:p>
            <a:pPr lvl="1"/>
            <a:r>
              <a:rPr lang="en-US" sz="2600" dirty="0"/>
              <a:t>Average </a:t>
            </a:r>
            <a:r>
              <a:rPr lang="en-US" sz="2600" dirty="0" smtClean="0"/>
              <a:t>of 51%-</a:t>
            </a:r>
            <a:r>
              <a:rPr lang="en-US" sz="2600" dirty="0"/>
              <a:t>56</a:t>
            </a:r>
            <a:r>
              <a:rPr lang="en-US" sz="2600" dirty="0" smtClean="0"/>
              <a:t>% received CPR</a:t>
            </a:r>
            <a:endParaRPr lang="en-US" sz="2600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10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Impacts of Conditional </a:t>
            </a:r>
            <a:r>
              <a:rPr lang="en-US" sz="3600" dirty="0"/>
              <a:t>Permanent </a:t>
            </a:r>
            <a:r>
              <a:rPr lang="en-US" sz="3600" dirty="0" smtClean="0"/>
              <a:t>Residence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71533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CA" sz="2800" dirty="0" smtClean="0"/>
              <a:t>Applying for “</a:t>
            </a:r>
            <a:r>
              <a:rPr lang="en-CA" sz="2800" dirty="0"/>
              <a:t>exception for abuse and neglect” </a:t>
            </a:r>
            <a:r>
              <a:rPr lang="en-CA" sz="2800" dirty="0" smtClean="0"/>
              <a:t>was inconsistent</a:t>
            </a:r>
            <a:endParaRPr lang="en-US" sz="2800" dirty="0" smtClean="0"/>
          </a:p>
          <a:p>
            <a:r>
              <a:rPr lang="en-US" sz="2800" dirty="0" smtClean="0"/>
              <a:t>Many feared </a:t>
            </a:r>
            <a:r>
              <a:rPr lang="en-US" sz="2800" dirty="0"/>
              <a:t>consequences of reporting to </a:t>
            </a:r>
            <a:r>
              <a:rPr lang="en-US" sz="2800" dirty="0" smtClean="0"/>
              <a:t>CIC/IRCC</a:t>
            </a:r>
            <a:endParaRPr lang="en-US" dirty="0"/>
          </a:p>
          <a:p>
            <a:pPr lvl="2"/>
            <a:r>
              <a:rPr lang="en-US" sz="2400" dirty="0"/>
              <a:t>Women with children who </a:t>
            </a:r>
            <a:r>
              <a:rPr lang="en-US" sz="2400" dirty="0" smtClean="0"/>
              <a:t>have </a:t>
            </a:r>
            <a:r>
              <a:rPr lang="en-US" sz="2400" dirty="0"/>
              <a:t>conditional PR</a:t>
            </a:r>
          </a:p>
          <a:p>
            <a:pPr lvl="2"/>
            <a:r>
              <a:rPr lang="en-US" sz="2400" dirty="0"/>
              <a:t>Service providers report that women are remaining with abusive partners, for fear of losing </a:t>
            </a:r>
            <a:r>
              <a:rPr lang="en-US" sz="2400" dirty="0" smtClean="0"/>
              <a:t>status</a:t>
            </a:r>
          </a:p>
          <a:p>
            <a:pPr lvl="2"/>
            <a:r>
              <a:rPr lang="en-US" sz="2400" dirty="0" smtClean="0"/>
              <a:t>Fear of reporting abuse to police related to fear of deportation</a:t>
            </a:r>
            <a:endParaRPr lang="en-US" sz="2400" dirty="0"/>
          </a:p>
          <a:p>
            <a:pPr lvl="0"/>
            <a:r>
              <a:rPr lang="en-CA" sz="2800" dirty="0" smtClean="0"/>
              <a:t>Cases </a:t>
            </a:r>
            <a:r>
              <a:rPr lang="en-CA" sz="2800" dirty="0"/>
              <a:t>of marriage breakdown</a:t>
            </a:r>
          </a:p>
          <a:p>
            <a:pPr lvl="1"/>
            <a:r>
              <a:rPr lang="en-CA" sz="2400" dirty="0"/>
              <a:t>After arriving in Canada, sponsored immigrant learns that spouse/partner has a new relationship</a:t>
            </a:r>
          </a:p>
          <a:p>
            <a:pPr lvl="1"/>
            <a:r>
              <a:rPr lang="en-CA" sz="2400" dirty="0"/>
              <a:t>Both spouses/partners amicably separate</a:t>
            </a:r>
          </a:p>
          <a:p>
            <a:pPr lvl="0"/>
            <a:r>
              <a:rPr lang="en-CA" sz="2800" dirty="0" smtClean="0"/>
              <a:t>Cases were Exception for Abuse &amp; Neglect was denied because violence was not “severe enough”</a:t>
            </a:r>
          </a:p>
          <a:p>
            <a:pPr lvl="1"/>
            <a:r>
              <a:rPr lang="en-CA" sz="2500" dirty="0" smtClean="0"/>
              <a:t>CIC officers interviewed spouse and family members, increasing risk to women seeking protection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953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2" y="381000"/>
            <a:ext cx="7467600" cy="8080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Lessons from CPR Implementation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7239000" cy="48737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Facially neutral construction of ‘sponsored spouse’ masks racialized and gendered effects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Compound effect of pre- and post- migration controls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Reinforces policing of racialized/Muslim immigrants as suspicious of criminal intent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Enables racial and gender discrimination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Unclear role for IRCC to provide protection to </a:t>
            </a:r>
            <a:r>
              <a:rPr lang="en-US" dirty="0"/>
              <a:t>people abused by their </a:t>
            </a:r>
            <a:r>
              <a:rPr lang="en-US" dirty="0" smtClean="0"/>
              <a:t>sponsor: 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en-US" dirty="0"/>
              <a:t>	</a:t>
            </a:r>
            <a:r>
              <a:rPr lang="en-US" sz="1900" dirty="0" smtClean="0"/>
              <a:t>Parents </a:t>
            </a:r>
            <a:r>
              <a:rPr lang="en-US" sz="1900" dirty="0"/>
              <a:t>&amp; </a:t>
            </a:r>
            <a:r>
              <a:rPr lang="en-US" sz="1900" dirty="0" smtClean="0"/>
              <a:t>grandparents	Spouse/Partner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en-US" sz="1900" dirty="0"/>
              <a:t>	</a:t>
            </a:r>
            <a:r>
              <a:rPr lang="en-US" sz="1900" dirty="0" smtClean="0"/>
              <a:t>Children			Temporary Foreign Worker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002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MMP Policy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en-US" b="1" dirty="0" smtClean="0"/>
              <a:t>Repeal conditional PR </a:t>
            </a:r>
            <a:r>
              <a:rPr lang="en-US" dirty="0" smtClean="0"/>
              <a:t>and remove condition on those who received it since 2012 – </a:t>
            </a:r>
            <a:r>
              <a:rPr lang="en-US" dirty="0" smtClean="0">
                <a:solidFill>
                  <a:srgbClr val="FF0000"/>
                </a:solidFill>
              </a:rPr>
              <a:t>ACHIEVED!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en-US" b="1" dirty="0" smtClean="0"/>
              <a:t>Offer waiver </a:t>
            </a:r>
            <a:r>
              <a:rPr lang="en-US" dirty="0" smtClean="0"/>
              <a:t>for in-land sponsored spouses/partners who are abused by their sponsor; to secure a pathway to permanent residence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en-US" b="1" dirty="0" smtClean="0"/>
              <a:t>Waive 5 year ban and undertaking requirement </a:t>
            </a:r>
            <a:r>
              <a:rPr lang="en-US" dirty="0" smtClean="0"/>
              <a:t>in cases of abuse and neglect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en-US" b="1" dirty="0" smtClean="0"/>
              <a:t>Reduce processing times </a:t>
            </a:r>
            <a:r>
              <a:rPr lang="en-US" dirty="0" smtClean="0"/>
              <a:t>for in-land and overseas sponsored spouses &amp; partners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/>
            </a:pPr>
            <a:r>
              <a:rPr lang="en-US" dirty="0" smtClean="0"/>
              <a:t>Permanently extend </a:t>
            </a:r>
            <a:r>
              <a:rPr lang="en-US" b="1" dirty="0" smtClean="0"/>
              <a:t>work authorization </a:t>
            </a:r>
            <a:r>
              <a:rPr lang="en-US" dirty="0" smtClean="0"/>
              <a:t>to in-land sponsored spouses/partners who are waiting for their application to be processed.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40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MMP Policy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en-US" dirty="0" smtClean="0"/>
              <a:t>Introduce </a:t>
            </a:r>
            <a:r>
              <a:rPr lang="en-US" b="1" dirty="0" smtClean="0"/>
              <a:t>privacy protections </a:t>
            </a:r>
            <a:r>
              <a:rPr lang="en-US" dirty="0" smtClean="0"/>
              <a:t>for victims of crime who report domestic violence or trafficking to police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en-US" b="1" dirty="0" smtClean="0"/>
              <a:t>Reduce application fees </a:t>
            </a:r>
            <a:r>
              <a:rPr lang="en-US" dirty="0" smtClean="0"/>
              <a:t>for permanent residence and citizenship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en-US" b="1" dirty="0" smtClean="0"/>
              <a:t>Remove Mexico </a:t>
            </a:r>
            <a:r>
              <a:rPr lang="en-US" dirty="0" smtClean="0"/>
              <a:t>from the Safe Country list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en-US" dirty="0" smtClean="0"/>
              <a:t>Require </a:t>
            </a:r>
            <a:r>
              <a:rPr lang="en-US" b="1" dirty="0" smtClean="0"/>
              <a:t>gender based guidelines to be applied substantially </a:t>
            </a:r>
            <a:r>
              <a:rPr lang="en-US" dirty="0" smtClean="0"/>
              <a:t>to all refugee decisions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en-US" b="1" dirty="0" smtClean="0"/>
              <a:t>Extend open work permits </a:t>
            </a:r>
            <a:r>
              <a:rPr lang="en-US" dirty="0" smtClean="0"/>
              <a:t>to temporary foreign workers</a:t>
            </a:r>
          </a:p>
          <a:p>
            <a:pPr marL="457200" indent="-457200">
              <a:lnSpc>
                <a:spcPct val="110000"/>
              </a:lnSpc>
              <a:spcAft>
                <a:spcPts val="1200"/>
              </a:spcAft>
              <a:buFont typeface="+mj-lt"/>
              <a:buAutoNum type="arabicParenR" startAt="6"/>
            </a:pPr>
            <a:r>
              <a:rPr lang="en-US" dirty="0"/>
              <a:t>Promote </a:t>
            </a:r>
            <a:r>
              <a:rPr lang="en-US" b="1" dirty="0"/>
              <a:t>national immigration strategy/ sanctuary </a:t>
            </a:r>
            <a:r>
              <a:rPr lang="en-US" dirty="0"/>
              <a:t>on </a:t>
            </a:r>
            <a:r>
              <a:rPr lang="en-US" dirty="0" smtClean="0"/>
              <a:t>so </a:t>
            </a:r>
            <a:r>
              <a:rPr lang="en-US" dirty="0"/>
              <a:t>that </a:t>
            </a:r>
            <a:r>
              <a:rPr lang="en-US" dirty="0" smtClean="0"/>
              <a:t>immigrants who face abuse or neglect may </a:t>
            </a:r>
            <a:r>
              <a:rPr lang="en-US" dirty="0"/>
              <a:t>access essential </a:t>
            </a:r>
            <a:r>
              <a:rPr lang="en-US" dirty="0" smtClean="0"/>
              <a:t>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732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9320" y="393522"/>
            <a:ext cx="6507163" cy="7350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200" dirty="0" smtClean="0">
                <a:ea typeface="ＭＳ Ｐゴシック" charset="-128"/>
              </a:rPr>
              <a:t>Migrant Mothers Project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564480" y="4608513"/>
            <a:ext cx="6535738" cy="20177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600" dirty="0" smtClean="0">
                <a:latin typeface="Arial" charset="0"/>
                <a:cs typeface="ＭＳ Ｐゴシック" charset="0"/>
              </a:rPr>
              <a:t>Principal Investigator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600" dirty="0" smtClean="0">
                <a:latin typeface="Arial" charset="0"/>
                <a:cs typeface="ＭＳ Ｐゴシック" charset="0"/>
              </a:rPr>
              <a:t>Rupaleem </a:t>
            </a:r>
            <a:r>
              <a:rPr lang="en-US" sz="1600" dirty="0">
                <a:latin typeface="Arial" charset="0"/>
                <a:cs typeface="ＭＳ Ｐゴシック" charset="0"/>
              </a:rPr>
              <a:t>Bhuyan, PhD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Arial" charset="0"/>
                <a:cs typeface="ＭＳ Ｐゴシック" charset="0"/>
              </a:rPr>
              <a:t>Associate Professor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Arial" charset="0"/>
                <a:cs typeface="ＭＳ Ｐゴシック" charset="0"/>
              </a:rPr>
              <a:t>Factor-</a:t>
            </a:r>
            <a:r>
              <a:rPr lang="en-US" sz="1600" dirty="0" err="1">
                <a:latin typeface="Arial" charset="0"/>
                <a:cs typeface="ＭＳ Ｐゴシック" charset="0"/>
              </a:rPr>
              <a:t>Inwentash</a:t>
            </a:r>
            <a:r>
              <a:rPr lang="en-US" sz="1600" dirty="0">
                <a:latin typeface="Arial" charset="0"/>
                <a:cs typeface="ＭＳ Ｐゴシック" charset="0"/>
              </a:rPr>
              <a:t> Faculty of Social Work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Arial" charset="0"/>
                <a:cs typeface="ＭＳ Ｐゴシック" charset="0"/>
              </a:rPr>
              <a:t>University of Toronto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600" u="sng" dirty="0">
                <a:latin typeface="Arial" charset="0"/>
                <a:cs typeface="ＭＳ Ｐゴシック" charset="0"/>
                <a:hlinkClick r:id="rId3"/>
              </a:rPr>
              <a:t>r.bhuyan@utoronto.ca</a:t>
            </a:r>
            <a:endParaRPr lang="en-US" sz="1600" dirty="0">
              <a:latin typeface="Arial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1600" dirty="0">
              <a:latin typeface="Arial" charset="0"/>
              <a:cs typeface="ＭＳ Ｐゴシック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600" dirty="0">
                <a:latin typeface="Arial" charset="0"/>
                <a:cs typeface="ＭＳ Ｐゴシック" charset="0"/>
              </a:rPr>
              <a:t>Project Website: </a:t>
            </a:r>
            <a:r>
              <a:rPr lang="en-US" sz="1600" dirty="0">
                <a:latin typeface="Arial" charset="0"/>
                <a:cs typeface="ＭＳ Ｐゴシック" charset="0"/>
                <a:hlinkClick r:id="rId4"/>
              </a:rPr>
              <a:t>http://migrantmothersproject.com</a:t>
            </a:r>
            <a:r>
              <a:rPr lang="en-US" sz="1600" dirty="0">
                <a:latin typeface="Arial" charset="0"/>
                <a:cs typeface="ＭＳ Ｐゴシック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>
                <a:latin typeface="Arial" charset="0"/>
                <a:cs typeface="ＭＳ Ｐゴシック" charset="0"/>
              </a:rPr>
              <a:t>Find us on Facebook </a:t>
            </a:r>
            <a:r>
              <a:rPr lang="ja-JP" altLang="en-US" sz="1600" dirty="0">
                <a:solidFill>
                  <a:srgbClr val="0070C0"/>
                </a:solidFill>
                <a:latin typeface="Arial" charset="0"/>
                <a:cs typeface="ＭＳ Ｐゴシック" charset="0"/>
              </a:rPr>
              <a:t>“</a:t>
            </a:r>
            <a:r>
              <a:rPr lang="en-US" altLang="ja-JP" sz="1600" dirty="0" err="1">
                <a:solidFill>
                  <a:srgbClr val="0070C0"/>
                </a:solidFill>
                <a:latin typeface="Arial" charset="0"/>
                <a:cs typeface="ＭＳ Ｐゴシック" charset="0"/>
              </a:rPr>
              <a:t>MigrantMothersProject</a:t>
            </a:r>
            <a:r>
              <a:rPr lang="ja-JP" altLang="en-US" sz="1600" dirty="0">
                <a:solidFill>
                  <a:srgbClr val="0070C0"/>
                </a:solidFill>
                <a:latin typeface="Arial" charset="0"/>
                <a:cs typeface="ＭＳ Ｐゴシック" charset="0"/>
              </a:rPr>
              <a:t>”</a:t>
            </a:r>
            <a:endParaRPr lang="en-US" altLang="ja-JP" sz="1600" dirty="0">
              <a:solidFill>
                <a:srgbClr val="0070C0"/>
              </a:solidFill>
              <a:latin typeface="Arial" charset="0"/>
              <a:cs typeface="ＭＳ Ｐゴシック" charset="0"/>
            </a:endParaRPr>
          </a:p>
        </p:txBody>
      </p:sp>
      <p:pic>
        <p:nvPicPr>
          <p:cNvPr id="31749" name="Picture 5" descr="C:\Users\rbhuyan\Desktop\9473058_ori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2570163"/>
            <a:ext cx="32162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extBox 2"/>
          <p:cNvSpPr txBox="1">
            <a:spLocks noChangeArrowheads="1"/>
          </p:cNvSpPr>
          <p:nvPr/>
        </p:nvSpPr>
        <p:spPr bwMode="auto">
          <a:xfrm>
            <a:off x="639763" y="1454150"/>
            <a:ext cx="369411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i="1">
                <a:solidFill>
                  <a:srgbClr val="F40C96"/>
                </a:solidFill>
              </a:rPr>
              <a:t>Til Immigrations Tears Us Apart: Stories of Strength through Struggle</a:t>
            </a:r>
            <a:endParaRPr lang="en-US" b="1">
              <a:solidFill>
                <a:srgbClr val="F40C96"/>
              </a:solidFill>
            </a:endParaRPr>
          </a:p>
        </p:txBody>
      </p:sp>
      <p:pic>
        <p:nvPicPr>
          <p:cNvPr id="31751" name="Picture 6" descr="C:\Users\rbhuyan\Desktop\cropped-header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313" y="2571750"/>
            <a:ext cx="3227387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2" name="TextBox 7"/>
          <p:cNvSpPr txBox="1">
            <a:spLocks noChangeArrowheads="1"/>
          </p:cNvSpPr>
          <p:nvPr/>
        </p:nvSpPr>
        <p:spPr bwMode="auto">
          <a:xfrm>
            <a:off x="4525963" y="1433513"/>
            <a:ext cx="3692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i="1" dirty="0">
                <a:solidFill>
                  <a:srgbClr val="F40C96"/>
                </a:solidFill>
              </a:rPr>
              <a:t>Unprotected, Unrecognized:</a:t>
            </a:r>
          </a:p>
          <a:p>
            <a:pPr eaLnBrk="1" hangingPunct="1"/>
            <a:r>
              <a:rPr lang="en-US" b="1" i="1" dirty="0">
                <a:solidFill>
                  <a:srgbClr val="F40C96"/>
                </a:solidFill>
              </a:rPr>
              <a:t>Canadian Immigration Policy and Violence Against Women, 2008-2013</a:t>
            </a:r>
            <a:endParaRPr lang="en-US" b="1" dirty="0">
              <a:solidFill>
                <a:srgbClr val="F40C96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143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References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Bhuyan, R., &amp; Smith-Carrier, T. (2012). Constructions of migrant rights in Canada: Is subnational citizenship possible?. </a:t>
            </a:r>
            <a:r>
              <a:rPr lang="en-US" sz="1600" i="1" dirty="0"/>
              <a:t>Citizenship Studies</a:t>
            </a:r>
            <a:r>
              <a:rPr lang="en-US" sz="1600" dirty="0"/>
              <a:t>, </a:t>
            </a:r>
            <a:r>
              <a:rPr lang="en-US" sz="1600" i="1" dirty="0"/>
              <a:t>16</a:t>
            </a:r>
            <a:r>
              <a:rPr lang="en-US" sz="1600" dirty="0"/>
              <a:t>(2), 203-221.</a:t>
            </a:r>
            <a:endParaRPr lang="en-US" sz="1600" dirty="0" smtClean="0"/>
          </a:p>
          <a:p>
            <a:r>
              <a:rPr lang="en-US" sz="1600" dirty="0"/>
              <a:t>Bhuyan, R., Osborne, B. J., &amp; Cruz, J. F. J. (2016). “Once You Arrive, Se </a:t>
            </a:r>
            <a:r>
              <a:rPr lang="en-US" sz="1600" dirty="0" err="1"/>
              <a:t>Te</a:t>
            </a:r>
            <a:r>
              <a:rPr lang="en-US" sz="1600" dirty="0"/>
              <a:t> Sala </a:t>
            </a:r>
            <a:r>
              <a:rPr lang="en-US" sz="1600" dirty="0" err="1"/>
              <a:t>Todo</a:t>
            </a:r>
            <a:r>
              <a:rPr lang="en-US" sz="1600" dirty="0"/>
              <a:t>”(Everything is Salted): Latina Migrants' Search for “Dignity and a Right to Life” in Canada. </a:t>
            </a:r>
            <a:r>
              <a:rPr lang="en-US" sz="1600" i="1" dirty="0"/>
              <a:t>Journal of Immigrant &amp; Refugee Studies</a:t>
            </a:r>
            <a:r>
              <a:rPr lang="en-US" sz="1600" dirty="0"/>
              <a:t>, </a:t>
            </a:r>
            <a:r>
              <a:rPr lang="en-US" sz="1600" i="1" dirty="0"/>
              <a:t>14</a:t>
            </a:r>
            <a:r>
              <a:rPr lang="en-US" sz="1600" dirty="0"/>
              <a:t>(4), 411-431.</a:t>
            </a:r>
            <a:endParaRPr lang="en-US" sz="1600" dirty="0" smtClean="0"/>
          </a:p>
          <a:p>
            <a:r>
              <a:rPr lang="en-US" sz="1600" dirty="0" err="1" smtClean="0"/>
              <a:t>Goldring</a:t>
            </a:r>
            <a:r>
              <a:rPr lang="en-US" sz="1600" dirty="0"/>
              <a:t>, L. &amp; </a:t>
            </a:r>
            <a:r>
              <a:rPr lang="en-US" sz="1600" dirty="0" err="1"/>
              <a:t>Landolt</a:t>
            </a:r>
            <a:r>
              <a:rPr lang="en-US" sz="1600" dirty="0"/>
              <a:t>, P., eds. 2013. Producing and Negotiating </a:t>
            </a:r>
            <a:r>
              <a:rPr lang="en-US" sz="1600" dirty="0" err="1"/>
              <a:t>NonCitizenship</a:t>
            </a:r>
            <a:r>
              <a:rPr lang="en-US" sz="1600" dirty="0"/>
              <a:t>: Precarious Legal Status in Canada. Toronto: University of Toronto Press. </a:t>
            </a:r>
            <a:endParaRPr lang="en-CA" sz="1600" dirty="0" smtClean="0"/>
          </a:p>
          <a:p>
            <a:r>
              <a:rPr lang="en-CA" sz="1600" dirty="0" smtClean="0"/>
              <a:t>Government of Canada (2016). </a:t>
            </a:r>
            <a:r>
              <a:rPr lang="en-CA" sz="1600" dirty="0"/>
              <a:t>Regulations Amending the Immigration and Refugee Protection </a:t>
            </a:r>
            <a:r>
              <a:rPr lang="en-CA" sz="1600" dirty="0" smtClean="0"/>
              <a:t>Regulations. </a:t>
            </a:r>
            <a:r>
              <a:rPr lang="en-CA" sz="1600" i="1" dirty="0" smtClean="0"/>
              <a:t>Canada Gazette, Vol. </a:t>
            </a:r>
            <a:r>
              <a:rPr lang="en-CA" sz="1600" dirty="0" smtClean="0"/>
              <a:t>150. Available at </a:t>
            </a:r>
          </a:p>
          <a:p>
            <a:r>
              <a:rPr lang="en-CA" sz="1600" dirty="0" err="1" smtClean="0"/>
              <a:t>Hudon</a:t>
            </a:r>
            <a:r>
              <a:rPr lang="en-CA" sz="1600" dirty="0"/>
              <a:t>, T. (2013). Immigrant Women [webpage]. Statistics Canada, Government of Canada, Ottawa. Available at </a:t>
            </a:r>
            <a:r>
              <a:rPr lang="en-CA" sz="1600" dirty="0">
                <a:hlinkClick r:id="rId2"/>
              </a:rPr>
              <a:t>http://www.statcan.gc.ca/pub/89-503-x/2015001/article/14217-eng.htm#n8</a:t>
            </a:r>
            <a:r>
              <a:rPr lang="en-CA" sz="1600" dirty="0"/>
              <a:t> </a:t>
            </a:r>
          </a:p>
          <a:p>
            <a:r>
              <a:rPr lang="en-CA" sz="1600" dirty="0"/>
              <a:t>Immigrants, Refugees and Citizenship Canada (2015). Facts and Figures: Immigration Overview (2015). Permanent and temporary residents. Government of Canada, Ottawa. Available at </a:t>
            </a:r>
            <a:r>
              <a:rPr lang="en-CA" sz="1600" dirty="0">
                <a:hlinkClick r:id="rId3"/>
              </a:rPr>
              <a:t>http://www.cic.gc.ca/english/resources/statistics/menu-fact.asp</a:t>
            </a:r>
            <a:r>
              <a:rPr lang="en-CA" sz="1600" dirty="0"/>
              <a:t> 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361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r>
              <a:rPr lang="en-CA" sz="3600" dirty="0" smtClean="0"/>
              <a:t>Migrant Mothers Project (MMP) Overview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7772400" cy="4721352"/>
          </a:xfrm>
        </p:spPr>
        <p:txBody>
          <a:bodyPr>
            <a:normAutofit/>
          </a:bodyPr>
          <a:lstStyle/>
          <a:p>
            <a:r>
              <a:rPr lang="en-CA" dirty="0" smtClean="0"/>
              <a:t>2011 - present</a:t>
            </a:r>
            <a:endParaRPr lang="en-CA" dirty="0"/>
          </a:p>
          <a:p>
            <a:r>
              <a:rPr lang="en-CA" sz="2400" dirty="0" smtClean="0"/>
              <a:t>Funded by SSHRC, CERIS, University of Toronto </a:t>
            </a:r>
          </a:p>
          <a:p>
            <a:r>
              <a:rPr lang="en-CA" sz="2400" dirty="0" smtClean="0"/>
              <a:t>Active network of service providers, legal advocates grassroots immigrant leaders and academics</a:t>
            </a:r>
          </a:p>
          <a:p>
            <a:r>
              <a:rPr lang="en-CA" dirty="0" smtClean="0"/>
              <a:t>Community Partners:</a:t>
            </a:r>
            <a:endParaRPr lang="en-CA" sz="2400" dirty="0" smtClean="0"/>
          </a:p>
          <a:p>
            <a:pPr lvl="2"/>
            <a:r>
              <a:rPr lang="en" sz="2000" dirty="0" smtClean="0"/>
              <a:t>Ethno </a:t>
            </a:r>
            <a:r>
              <a:rPr lang="en" sz="2000" dirty="0"/>
              <a:t>Cultural Council of </a:t>
            </a:r>
            <a:r>
              <a:rPr lang="en" sz="2000" dirty="0" smtClean="0"/>
              <a:t>Calgary</a:t>
            </a:r>
          </a:p>
          <a:p>
            <a:pPr lvl="2"/>
            <a:r>
              <a:rPr lang="en" sz="2000" dirty="0" smtClean="0"/>
              <a:t>South </a:t>
            </a:r>
            <a:r>
              <a:rPr lang="en" sz="2000" dirty="0"/>
              <a:t>Asian Legal Clinic of </a:t>
            </a:r>
            <a:r>
              <a:rPr lang="en" sz="2000" dirty="0" smtClean="0"/>
              <a:t>Ontario</a:t>
            </a:r>
          </a:p>
          <a:p>
            <a:pPr lvl="2"/>
            <a:r>
              <a:rPr lang="en" sz="2000" dirty="0" smtClean="0"/>
              <a:t>Thorncliffe </a:t>
            </a:r>
            <a:r>
              <a:rPr lang="en" sz="2000" dirty="0"/>
              <a:t>Neighborhood </a:t>
            </a:r>
            <a:r>
              <a:rPr lang="en" sz="2000" dirty="0" smtClean="0"/>
              <a:t>Office</a:t>
            </a:r>
          </a:p>
          <a:p>
            <a:pPr lvl="2"/>
            <a:r>
              <a:rPr lang="en" sz="2000" dirty="0" smtClean="0"/>
              <a:t>WomanAct</a:t>
            </a:r>
          </a:p>
          <a:p>
            <a:pPr lvl="2"/>
            <a:r>
              <a:rPr lang="en" sz="2000" dirty="0" smtClean="0"/>
              <a:t>Ontario Council of Agencies </a:t>
            </a:r>
            <a:r>
              <a:rPr lang="en" sz="2000" dirty="0" err="1" smtClean="0"/>
              <a:t>Serv</a:t>
            </a:r>
            <a:r>
              <a:rPr lang="en-US" sz="2000" dirty="0" err="1" smtClean="0"/>
              <a:t>ing</a:t>
            </a:r>
            <a:r>
              <a:rPr lang="en" sz="2000" dirty="0" smtClean="0"/>
              <a:t> Immigrants</a:t>
            </a:r>
          </a:p>
          <a:p>
            <a:pPr lvl="2"/>
            <a:r>
              <a:rPr lang="en" sz="2000" dirty="0" smtClean="0"/>
              <a:t>METRAC</a:t>
            </a:r>
          </a:p>
          <a:p>
            <a:pPr lvl="1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773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References (continued)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err="1"/>
              <a:t>Mawani</a:t>
            </a:r>
            <a:r>
              <a:rPr lang="en-US" sz="1600" dirty="0"/>
              <a:t>, N. (1993). The factual and legal legitimacy of addressing gender issues. </a:t>
            </a:r>
            <a:r>
              <a:rPr lang="en-US" sz="1600" i="1" dirty="0"/>
              <a:t>Refuge, 13</a:t>
            </a:r>
            <a:r>
              <a:rPr lang="en-US" sz="1600" dirty="0"/>
              <a:t>(4). </a:t>
            </a:r>
            <a:endParaRPr lang="en-CA" sz="1600" dirty="0"/>
          </a:p>
          <a:p>
            <a:r>
              <a:rPr lang="en-CA" sz="1600" dirty="0"/>
              <a:t>Mitchel, E. (2013). I am a woman and a human: a Marxist feminist critique of intersectionality theory. The </a:t>
            </a:r>
            <a:r>
              <a:rPr lang="en-CA" sz="1600" dirty="0" err="1"/>
              <a:t>Charnal</a:t>
            </a:r>
            <a:r>
              <a:rPr lang="en-CA" sz="1600" dirty="0"/>
              <a:t> House. Available at </a:t>
            </a:r>
            <a:r>
              <a:rPr lang="en-CA" sz="1600" dirty="0">
                <a:hlinkClick r:id="rId2"/>
              </a:rPr>
              <a:t>https://thecharnelhouse.org/tag/eve-mitchell/</a:t>
            </a:r>
            <a:r>
              <a:rPr lang="en-CA" sz="1600" dirty="0"/>
              <a:t> </a:t>
            </a:r>
            <a:endParaRPr lang="en-US" sz="1600" dirty="0" smtClean="0"/>
          </a:p>
          <a:p>
            <a:r>
              <a:rPr lang="en-US" sz="1600" dirty="0" err="1" smtClean="0"/>
              <a:t>Nyers</a:t>
            </a:r>
            <a:r>
              <a:rPr lang="en-US" sz="1600" dirty="0"/>
              <a:t>, P. 2010. “No One is Illegal between City and Nation”. Studies in Social Justice 4(2): 127-143.</a:t>
            </a:r>
            <a:endParaRPr lang="en-CA" sz="1600" dirty="0" smtClean="0"/>
          </a:p>
          <a:p>
            <a:r>
              <a:rPr lang="en-CA" sz="1600" dirty="0" err="1" smtClean="0"/>
              <a:t>Sadoway</a:t>
            </a:r>
            <a:r>
              <a:rPr lang="en-CA" sz="1600" dirty="0"/>
              <a:t>, G. (2008). The gender factor in refugee determination and the effect of "gender guidelines". In M. </a:t>
            </a:r>
            <a:r>
              <a:rPr lang="en-CA" sz="1600" dirty="0" err="1"/>
              <a:t>Hajdukowski</a:t>
            </a:r>
            <a:r>
              <a:rPr lang="en-CA" sz="1600" dirty="0"/>
              <a:t>-Ahmed, I. </a:t>
            </a:r>
            <a:r>
              <a:rPr lang="en-CA" sz="1600" dirty="0" err="1"/>
              <a:t>Khanlou</a:t>
            </a:r>
            <a:r>
              <a:rPr lang="en-CA" sz="1600" dirty="0"/>
              <a:t>, &amp; H. Moussa (Eds.), </a:t>
            </a:r>
            <a:r>
              <a:rPr lang="en-CA" sz="1600" i="1" dirty="0"/>
              <a:t>Not born a refugee woman</a:t>
            </a:r>
            <a:r>
              <a:rPr lang="en-CA" sz="1600" dirty="0"/>
              <a:t> (pp. 244-253). New York, Oxford: </a:t>
            </a:r>
            <a:r>
              <a:rPr lang="en-CA" sz="1600" dirty="0" err="1"/>
              <a:t>Berghahn</a:t>
            </a:r>
            <a:r>
              <a:rPr lang="en-CA" sz="1600" dirty="0"/>
              <a:t> Books. </a:t>
            </a:r>
          </a:p>
          <a:p>
            <a:r>
              <a:rPr lang="en-CA" sz="1600" dirty="0" smtClean="0"/>
              <a:t>Statistics Canada (2011). Immigration and </a:t>
            </a:r>
            <a:r>
              <a:rPr lang="en-CA" sz="1600" dirty="0" err="1" smtClean="0"/>
              <a:t>ethnocultural</a:t>
            </a:r>
            <a:r>
              <a:rPr lang="en-CA" sz="1600" dirty="0" smtClean="0"/>
              <a:t> diversity in Canada. Government of Canada, Ottawa. Available at </a:t>
            </a: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www12.statcan.gc.ca/nhs-enm/2011/as-sa/99-010-x/99-010-x2011001-eng.cfm</a:t>
            </a:r>
            <a:r>
              <a:rPr lang="en-US" sz="1600" dirty="0" smtClean="0"/>
              <a:t> </a:t>
            </a:r>
            <a:endParaRPr lang="en-CA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167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Autofit/>
          </a:bodyPr>
          <a:lstStyle/>
          <a:p>
            <a:r>
              <a:rPr lang="en-CA" sz="3600" dirty="0" smtClean="0"/>
              <a:t>MMP - Research, Engagement &amp; Advocacy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sz="2600" i="1" dirty="0"/>
              <a:t>Research Goals</a:t>
            </a:r>
          </a:p>
          <a:p>
            <a:pPr lvl="1"/>
            <a:r>
              <a:rPr lang="en-CA" sz="2400" dirty="0"/>
              <a:t>U</a:t>
            </a:r>
            <a:r>
              <a:rPr lang="en-CA" sz="2400" dirty="0" smtClean="0"/>
              <a:t>nderstand </a:t>
            </a:r>
            <a:r>
              <a:rPr lang="en-CA" sz="2400" dirty="0"/>
              <a:t>how immigration policies produce inequalities that contribute to violence against women</a:t>
            </a:r>
          </a:p>
          <a:p>
            <a:pPr lvl="1"/>
            <a:r>
              <a:rPr lang="en-CA" sz="2400" dirty="0"/>
              <a:t>E</a:t>
            </a:r>
            <a:r>
              <a:rPr lang="en-CA" sz="2400" dirty="0" smtClean="0"/>
              <a:t>xplore </a:t>
            </a:r>
            <a:r>
              <a:rPr lang="en-CA" sz="2400" dirty="0"/>
              <a:t>how immigrant women negotiate rights and belonging when seeking safety and support </a:t>
            </a:r>
          </a:p>
          <a:p>
            <a:pPr lvl="1"/>
            <a:endParaRPr lang="en-CA" sz="2400" dirty="0"/>
          </a:p>
          <a:p>
            <a:r>
              <a:rPr lang="en-CA" sz="2600" i="1" dirty="0"/>
              <a:t>Community Engagement &amp; Advocacy Goals</a:t>
            </a:r>
          </a:p>
          <a:p>
            <a:pPr lvl="1"/>
            <a:r>
              <a:rPr lang="en-CA" sz="2400" dirty="0"/>
              <a:t>Connect research to grassroots advocacy</a:t>
            </a:r>
          </a:p>
          <a:p>
            <a:pPr lvl="1"/>
            <a:r>
              <a:rPr lang="en-CA" sz="2400" dirty="0"/>
              <a:t>Recommend service delivery &amp; policy changes</a:t>
            </a:r>
          </a:p>
          <a:p>
            <a:pPr lvl="1"/>
            <a:r>
              <a:rPr lang="en-CA" sz="2400" dirty="0"/>
              <a:t>Build capacity among people most impacted by the research topic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553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MMP</a:t>
            </a:r>
            <a:r>
              <a:rPr lang="en-US" sz="3600" dirty="0"/>
              <a:t> </a:t>
            </a:r>
            <a:r>
              <a:rPr lang="en-US" sz="3600" dirty="0" smtClean="0"/>
              <a:t>- Research Studies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905000"/>
            <a:ext cx="7391400" cy="456895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Study Foci:</a:t>
            </a:r>
          </a:p>
          <a:p>
            <a:pPr lvl="1"/>
            <a:r>
              <a:rPr lang="en-US" dirty="0"/>
              <a:t>Refugee Claimants</a:t>
            </a:r>
          </a:p>
          <a:p>
            <a:pPr lvl="1"/>
            <a:r>
              <a:rPr lang="en-US" dirty="0"/>
              <a:t>Sponsored Spouses &amp; Partners</a:t>
            </a:r>
          </a:p>
          <a:p>
            <a:pPr lvl="1"/>
            <a:r>
              <a:rPr lang="en-US" dirty="0"/>
              <a:t>International </a:t>
            </a:r>
            <a:r>
              <a:rPr lang="en-US" dirty="0" smtClean="0"/>
              <a:t>Caregivers</a:t>
            </a:r>
          </a:p>
          <a:p>
            <a:pPr lvl="1"/>
            <a:endParaRPr lang="en-US" dirty="0"/>
          </a:p>
          <a:p>
            <a:r>
              <a:rPr lang="en-US" dirty="0" smtClean="0"/>
              <a:t>Research Methods:</a:t>
            </a:r>
          </a:p>
          <a:p>
            <a:pPr lvl="1"/>
            <a:r>
              <a:rPr lang="en-US" dirty="0"/>
              <a:t>Analysis of public policy, regulations, and </a:t>
            </a:r>
            <a:r>
              <a:rPr lang="en-US" dirty="0" smtClean="0"/>
              <a:t>announcements</a:t>
            </a:r>
            <a:endParaRPr lang="en-US" dirty="0"/>
          </a:p>
          <a:p>
            <a:pPr lvl="1"/>
            <a:r>
              <a:rPr lang="en-US" dirty="0" smtClean="0"/>
              <a:t>Demographic data from CIC/IRCC &amp; IRB</a:t>
            </a:r>
          </a:p>
          <a:p>
            <a:pPr lvl="1"/>
            <a:r>
              <a:rPr lang="en-US" dirty="0" smtClean="0"/>
              <a:t>Interviews with stakeholders &amp; immigrants</a:t>
            </a:r>
          </a:p>
          <a:p>
            <a:pPr lvl="1"/>
            <a:endParaRPr lang="en-US" dirty="0"/>
          </a:p>
          <a:p>
            <a:r>
              <a:rPr lang="en-US" dirty="0"/>
              <a:t>Key Concerns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ulnerability </a:t>
            </a:r>
            <a:r>
              <a:rPr lang="en-US" dirty="0"/>
              <a:t>to family or partner violence</a:t>
            </a:r>
          </a:p>
          <a:p>
            <a:pPr lvl="1"/>
            <a:r>
              <a:rPr lang="en-US" dirty="0"/>
              <a:t>Barriers to accessing safety and support services</a:t>
            </a:r>
          </a:p>
          <a:p>
            <a:pPr lvl="1"/>
            <a:r>
              <a:rPr lang="en-US" dirty="0"/>
              <a:t>Barriers to full citizenship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625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868362"/>
          </a:xfrm>
        </p:spPr>
        <p:txBody>
          <a:bodyPr>
            <a:noAutofit/>
          </a:bodyPr>
          <a:lstStyle/>
          <a:p>
            <a:r>
              <a:rPr lang="en-US" sz="3600" dirty="0" smtClean="0"/>
              <a:t>Intersectionality : Why Gender is </a:t>
            </a:r>
            <a:r>
              <a:rPr lang="en-US" sz="3600" dirty="0"/>
              <a:t>N</a:t>
            </a:r>
            <a:r>
              <a:rPr lang="en-US" sz="3600" dirty="0" smtClean="0"/>
              <a:t>ot Enough</a:t>
            </a:r>
            <a:endParaRPr lang="en-US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30" y="1981200"/>
            <a:ext cx="6939584" cy="3766618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380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839" y="917337"/>
            <a:ext cx="6508377" cy="699037"/>
          </a:xfrm>
        </p:spPr>
        <p:txBody>
          <a:bodyPr>
            <a:noAutofit/>
          </a:bodyPr>
          <a:lstStyle/>
          <a:p>
            <a:r>
              <a:rPr lang="en-US" sz="3600" dirty="0"/>
              <a:t>Canadian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8" y="2628532"/>
            <a:ext cx="7727640" cy="388105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Steady immigration since the </a:t>
            </a:r>
            <a:r>
              <a:rPr lang="en-US" sz="2800" dirty="0" smtClean="0"/>
              <a:t>1980s</a:t>
            </a:r>
          </a:p>
          <a:p>
            <a:pPr lvl="1">
              <a:defRPr/>
            </a:pPr>
            <a:r>
              <a:rPr lang="en-US" sz="2400" dirty="0" smtClean="0"/>
              <a:t>Average 250,000 new permanent residents/yr.</a:t>
            </a:r>
          </a:p>
          <a:p>
            <a:pPr>
              <a:defRPr/>
            </a:pPr>
            <a:r>
              <a:rPr lang="en-US" sz="2800" dirty="0" smtClean="0"/>
              <a:t>Top </a:t>
            </a:r>
            <a:r>
              <a:rPr lang="en-US" sz="2800" dirty="0"/>
              <a:t>s</a:t>
            </a:r>
            <a:r>
              <a:rPr lang="en-US" sz="2800" dirty="0" smtClean="0"/>
              <a:t>ource countries: Philippines</a:t>
            </a:r>
            <a:r>
              <a:rPr lang="en-US" sz="2800" dirty="0"/>
              <a:t>, India &amp; </a:t>
            </a:r>
            <a:r>
              <a:rPr lang="en-US" sz="2800" dirty="0" smtClean="0"/>
              <a:t>China</a:t>
            </a:r>
          </a:p>
          <a:p>
            <a:pPr>
              <a:defRPr/>
            </a:pPr>
            <a:r>
              <a:rPr lang="en-US" sz="2800" dirty="0" smtClean="0"/>
              <a:t>Majority of foreign born live in Ontario, British Columbia, Quebec, and Alberta</a:t>
            </a:r>
          </a:p>
          <a:p>
            <a:pPr>
              <a:defRPr/>
            </a:pPr>
            <a:r>
              <a:rPr lang="en-US" sz="2800" b="1" dirty="0" smtClean="0"/>
              <a:t>53</a:t>
            </a:r>
            <a:r>
              <a:rPr lang="en-US" sz="2800" b="1" dirty="0"/>
              <a:t>% </a:t>
            </a:r>
            <a:r>
              <a:rPr lang="en-US" sz="2800" dirty="0"/>
              <a:t>of Canada’s foreign born population live in Ontario </a:t>
            </a:r>
            <a:r>
              <a:rPr lang="en-US" sz="2000" dirty="0"/>
              <a:t>(National Housing Survey, 2011)</a:t>
            </a:r>
          </a:p>
          <a:p>
            <a:pPr lvl="1">
              <a:spcAft>
                <a:spcPts val="600"/>
              </a:spcAft>
              <a:defRPr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81000"/>
            <a:ext cx="3672528" cy="20193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221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297" y="360822"/>
            <a:ext cx="8234850" cy="9225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Policy Trends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297" y="1921605"/>
            <a:ext cx="8108043" cy="469217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800" dirty="0" smtClean="0"/>
              <a:t>2008-2014, </a:t>
            </a:r>
            <a:r>
              <a:rPr lang="en-US" sz="2800" dirty="0"/>
              <a:t>most active period of </a:t>
            </a:r>
            <a:r>
              <a:rPr lang="en-US" sz="2800" dirty="0" smtClean="0"/>
              <a:t>policy change</a:t>
            </a:r>
          </a:p>
          <a:p>
            <a:pPr lvl="1">
              <a:buFont typeface="Wingdings" charset="2"/>
              <a:buChar char="q"/>
            </a:pPr>
            <a:r>
              <a:rPr lang="en-US" sz="2000" dirty="0" smtClean="0"/>
              <a:t>Family Reunification, </a:t>
            </a:r>
            <a:r>
              <a:rPr lang="en-US" sz="2000" dirty="0"/>
              <a:t>Economic, Humanitarian </a:t>
            </a:r>
            <a:r>
              <a:rPr lang="en-US" sz="2000" dirty="0" smtClean="0"/>
              <a:t>&amp; Citizenship</a:t>
            </a:r>
            <a:endParaRPr lang="en-US" sz="2400" dirty="0"/>
          </a:p>
          <a:p>
            <a:pPr>
              <a:buFont typeface="Wingdings" charset="2"/>
              <a:buChar char="q"/>
            </a:pPr>
            <a:r>
              <a:rPr lang="en-US" sz="2800" dirty="0" smtClean="0">
                <a:cs typeface="ＭＳ Ｐゴシック" charset="0"/>
                <a:sym typeface="Wingdings" charset="0"/>
              </a:rPr>
              <a:t> </a:t>
            </a:r>
            <a:r>
              <a:rPr lang="en-US" sz="2800" dirty="0">
                <a:cs typeface="ＭＳ Ｐゴシック" charset="0"/>
              </a:rPr>
              <a:t>Marked growth in temporary </a:t>
            </a:r>
            <a:r>
              <a:rPr lang="en-US" sz="2800" dirty="0" smtClean="0">
                <a:cs typeface="ＭＳ Ｐゴシック" charset="0"/>
              </a:rPr>
              <a:t>migration</a:t>
            </a:r>
          </a:p>
          <a:p>
            <a:pPr lvl="1">
              <a:buFont typeface="Wingdings" charset="2"/>
              <a:buChar char="q"/>
            </a:pPr>
            <a:r>
              <a:rPr lang="en-US" sz="2400" dirty="0" smtClean="0"/>
              <a:t>Temporary </a:t>
            </a:r>
            <a:r>
              <a:rPr lang="en-US" sz="2400" dirty="0"/>
              <a:t>foreign workers (high skilled &amp; low-skilled</a:t>
            </a:r>
            <a:r>
              <a:rPr lang="en-US" sz="2400" dirty="0" smtClean="0"/>
              <a:t>)</a:t>
            </a:r>
          </a:p>
          <a:p>
            <a:pPr lvl="1">
              <a:buFont typeface="Wingdings" charset="2"/>
              <a:buChar char="q"/>
            </a:pPr>
            <a:r>
              <a:rPr lang="en-US" sz="2400" dirty="0" smtClean="0"/>
              <a:t>International students</a:t>
            </a:r>
          </a:p>
          <a:p>
            <a:pPr lvl="1">
              <a:buFont typeface="Wingdings" charset="2"/>
              <a:buChar char="q"/>
            </a:pPr>
            <a:r>
              <a:rPr lang="en-US" sz="2400" dirty="0" smtClean="0"/>
              <a:t>New </a:t>
            </a:r>
            <a:r>
              <a:rPr lang="en-US" sz="2400" dirty="0"/>
              <a:t>conditions on family </a:t>
            </a:r>
            <a:r>
              <a:rPr lang="en-US" sz="2400" dirty="0" smtClean="0"/>
              <a:t>sponsorship</a:t>
            </a:r>
          </a:p>
          <a:p>
            <a:pPr lvl="1">
              <a:buFont typeface="Wingdings" charset="2"/>
              <a:buChar char="q"/>
            </a:pPr>
            <a:r>
              <a:rPr lang="en-US" sz="2400" dirty="0" smtClean="0"/>
              <a:t>Fewer </a:t>
            </a:r>
            <a:r>
              <a:rPr lang="en-US" sz="2400" dirty="0"/>
              <a:t>refugee </a:t>
            </a:r>
            <a:r>
              <a:rPr lang="en-US" sz="2400" dirty="0" smtClean="0"/>
              <a:t>claimants</a:t>
            </a:r>
            <a:endParaRPr lang="en-US" sz="3200" dirty="0"/>
          </a:p>
          <a:p>
            <a:pPr>
              <a:buFont typeface="Wingdings" charset="2"/>
              <a:buChar char="q"/>
            </a:pPr>
            <a:r>
              <a:rPr lang="en-US" sz="2800" dirty="0" smtClean="0">
                <a:cs typeface="ＭＳ Ｐゴシック" charset="0"/>
              </a:rPr>
              <a:t>Shift </a:t>
            </a:r>
            <a:r>
              <a:rPr lang="en-US" sz="2800" dirty="0">
                <a:cs typeface="ＭＳ Ｐゴシック" charset="0"/>
              </a:rPr>
              <a:t>to more precarious </a:t>
            </a:r>
            <a:r>
              <a:rPr lang="en-US" sz="2800" dirty="0" smtClean="0">
                <a:cs typeface="ＭＳ Ｐゴシック" charset="0"/>
              </a:rPr>
              <a:t>immigration</a:t>
            </a:r>
          </a:p>
          <a:p>
            <a:pPr lvl="1">
              <a:buFont typeface="Wingdings" charset="2"/>
              <a:buChar char="q"/>
            </a:pPr>
            <a:r>
              <a:rPr lang="en-US" sz="2400" dirty="0" smtClean="0"/>
              <a:t>Temporary </a:t>
            </a:r>
            <a:r>
              <a:rPr lang="en-US" sz="2400" dirty="0"/>
              <a:t>migrants have limited </a:t>
            </a:r>
            <a:r>
              <a:rPr lang="en-US" sz="2400" dirty="0" smtClean="0"/>
              <a:t>rights	</a:t>
            </a:r>
          </a:p>
          <a:p>
            <a:pPr lvl="1">
              <a:buFont typeface="Wingdings" charset="2"/>
              <a:buChar char="q"/>
            </a:pPr>
            <a:r>
              <a:rPr lang="en-US" sz="2400" dirty="0" smtClean="0"/>
              <a:t>Restrictions </a:t>
            </a:r>
            <a:r>
              <a:rPr lang="en-US" sz="2400" dirty="0"/>
              <a:t>on access to permanent </a:t>
            </a:r>
            <a:r>
              <a:rPr lang="en-US" sz="2400" dirty="0" smtClean="0"/>
              <a:t>residence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26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450" y="304800"/>
            <a:ext cx="6050950" cy="1018047"/>
          </a:xfrm>
        </p:spPr>
        <p:txBody>
          <a:bodyPr>
            <a:noAutofit/>
          </a:bodyPr>
          <a:lstStyle/>
          <a:p>
            <a:r>
              <a:rPr lang="en-US" sz="4000" dirty="0"/>
              <a:t>Growing </a:t>
            </a:r>
            <a:r>
              <a:rPr lang="en-US" sz="4000" dirty="0" smtClean="0"/>
              <a:t>Immigrant Poverty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69963"/>
            <a:ext cx="4038601" cy="346403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300" dirty="0" smtClean="0"/>
              <a:t>Most immigrants are highly skilled, yet underemployed or unemployed</a:t>
            </a:r>
          </a:p>
          <a:p>
            <a:pPr>
              <a:spcAft>
                <a:spcPts val="600"/>
              </a:spcAft>
              <a:defRPr/>
            </a:pPr>
            <a:r>
              <a:rPr lang="en-US" sz="2300" b="1" dirty="0" smtClean="0"/>
              <a:t>35</a:t>
            </a:r>
            <a:r>
              <a:rPr lang="en-US" sz="2300" b="1" dirty="0"/>
              <a:t>% </a:t>
            </a:r>
            <a:r>
              <a:rPr lang="en-US" sz="2300" dirty="0"/>
              <a:t>poverty rate for immigrants, </a:t>
            </a:r>
            <a:r>
              <a:rPr lang="en-US" sz="2300" b="1" dirty="0"/>
              <a:t>&lt;5 years </a:t>
            </a:r>
            <a:r>
              <a:rPr lang="en-US" sz="2300" dirty="0"/>
              <a:t>in </a:t>
            </a:r>
            <a:r>
              <a:rPr lang="en-US" sz="2300" dirty="0" smtClean="0"/>
              <a:t>Canada</a:t>
            </a:r>
          </a:p>
          <a:p>
            <a:pPr>
              <a:spcAft>
                <a:spcPts val="600"/>
              </a:spcAft>
              <a:defRPr/>
            </a:pPr>
            <a:r>
              <a:rPr lang="en-US" sz="2300" b="1" dirty="0" smtClean="0"/>
              <a:t>10</a:t>
            </a:r>
            <a:r>
              <a:rPr lang="en-US" sz="2300" b="1" dirty="0"/>
              <a:t>% </a:t>
            </a:r>
            <a:r>
              <a:rPr lang="en-US" sz="2300" dirty="0"/>
              <a:t>poverty rate for the general </a:t>
            </a:r>
            <a:r>
              <a:rPr lang="en-US" sz="2300" dirty="0" smtClean="0"/>
              <a:t>population</a:t>
            </a:r>
            <a:endParaRPr lang="en-US" sz="23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981200"/>
            <a:ext cx="4191000" cy="316229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A64462-0DA7-43CE-BCDA-B0973D5AC0A3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8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4799</TotalTime>
  <Words>1721</Words>
  <Application>Microsoft Office PowerPoint</Application>
  <PresentationFormat>On-screen Show (4:3)</PresentationFormat>
  <Paragraphs>347</Paragraphs>
  <Slides>30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ＭＳ Ｐゴシック</vt:lpstr>
      <vt:lpstr>Arial</vt:lpstr>
      <vt:lpstr>Calibri</vt:lpstr>
      <vt:lpstr>Cambria</vt:lpstr>
      <vt:lpstr>HG明朝B</vt:lpstr>
      <vt:lpstr>Times New Roman</vt:lpstr>
      <vt:lpstr>Wingdings</vt:lpstr>
      <vt:lpstr>Wingdings 2</vt:lpstr>
      <vt:lpstr>Oriel</vt:lpstr>
      <vt:lpstr>Migrant Women &amp;  Precarious Immigration Status  Rupaleem Bhuyan, PhD  Principal Investigator, Migrant Mothers Project Associate Professor, Social Work, University of Toronto</vt:lpstr>
      <vt:lpstr>Presentation Agenda</vt:lpstr>
      <vt:lpstr>Migrant Mothers Project (MMP) Overview</vt:lpstr>
      <vt:lpstr>MMP - Research, Engagement &amp; Advocacy</vt:lpstr>
      <vt:lpstr>MMP - Research Studies </vt:lpstr>
      <vt:lpstr>Intersectionality : Why Gender is Not Enough</vt:lpstr>
      <vt:lpstr>Canadian Context</vt:lpstr>
      <vt:lpstr>Policy Trends</vt:lpstr>
      <vt:lpstr>Growing Immigrant Poverty </vt:lpstr>
      <vt:lpstr>2015: Permanent vs. Temporary </vt:lpstr>
      <vt:lpstr>Immigrant Women</vt:lpstr>
      <vt:lpstr>Theoretical Framework</vt:lpstr>
      <vt:lpstr>PowerPoint Presentation</vt:lpstr>
      <vt:lpstr>Case Study: Mexican Refugee Claims Related to Domestic Violence</vt:lpstr>
      <vt:lpstr>Violence against Women in Mexico</vt:lpstr>
      <vt:lpstr>PowerPoint Presentation</vt:lpstr>
      <vt:lpstr>Mexican Refugee Claimants, Principal Applicants Only, 2007-2012 (IRB, 2012)</vt:lpstr>
      <vt:lpstr> Domestic Violence as  Basis of Initial Claim 2008-2012 (IRB, 2012)</vt:lpstr>
      <vt:lpstr>Gender Based Analysis in Practice</vt:lpstr>
      <vt:lpstr>Case Study: Regulating Transnational Marriage Through Canada’s Multiple Border Strategy  2012-2017</vt:lpstr>
      <vt:lpstr>Conditional Permanent Residence  (2012-2017)</vt:lpstr>
      <vt:lpstr>International Marriages &amp;  Canada’s Multiple Border Strategy</vt:lpstr>
      <vt:lpstr>Statistical Profile for Sponsored Spouses (2013 – 2015)</vt:lpstr>
      <vt:lpstr>Impacts of Conditional Permanent Residence</vt:lpstr>
      <vt:lpstr>Lessons from CPR Implementation</vt:lpstr>
      <vt:lpstr>MMP Policy Recommendations</vt:lpstr>
      <vt:lpstr>MMP Policy Recommendations</vt:lpstr>
      <vt:lpstr>Migrant Mothers Project</vt:lpstr>
      <vt:lpstr>References</vt:lpstr>
      <vt:lpstr>References (continued)</vt:lpstr>
    </vt:vector>
  </TitlesOfParts>
  <Company>University of Toronto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“How Conditional Settlement Impacts Immigrant Women”   A new study led by the  Migrant Mothers Project</dc:title>
  <dc:creator>Default User</dc:creator>
  <cp:lastModifiedBy>Stephanie.Leung</cp:lastModifiedBy>
  <cp:revision>91</cp:revision>
  <cp:lastPrinted>2017-05-18T12:44:01Z</cp:lastPrinted>
  <dcterms:created xsi:type="dcterms:W3CDTF">2015-03-25T16:20:14Z</dcterms:created>
  <dcterms:modified xsi:type="dcterms:W3CDTF">2017-06-02T14:38:01Z</dcterms:modified>
</cp:coreProperties>
</file>