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7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9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0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2.xml" ContentType="application/vnd.openxmlformats-officedocument.presentationml.notesSlide+xml"/>
  <Override PartName="/ppt/tags/tag31.xml" ContentType="application/vnd.openxmlformats-officedocument.presentationml.tags+xml"/>
  <Override PartName="/ppt/notesSlides/notesSlide13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4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5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6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8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9.xml" ContentType="application/vnd.openxmlformats-officedocument.presentationml.notesSlide+xml"/>
  <Override PartName="/ppt/tags/tag52.xml" ContentType="application/vnd.openxmlformats-officedocument.presentationml.tags+xml"/>
  <Override PartName="/ppt/notesSlides/notesSlide20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21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22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23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4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25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26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27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28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29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7" r:id="rId3"/>
    <p:sldId id="259" r:id="rId4"/>
    <p:sldId id="307" r:id="rId5"/>
    <p:sldId id="321" r:id="rId6"/>
    <p:sldId id="310" r:id="rId7"/>
    <p:sldId id="304" r:id="rId8"/>
    <p:sldId id="301" r:id="rId9"/>
    <p:sldId id="303" r:id="rId10"/>
    <p:sldId id="302" r:id="rId11"/>
    <p:sldId id="308" r:id="rId12"/>
    <p:sldId id="306" r:id="rId13"/>
    <p:sldId id="278" r:id="rId14"/>
    <p:sldId id="312" r:id="rId15"/>
    <p:sldId id="319" r:id="rId16"/>
    <p:sldId id="316" r:id="rId17"/>
    <p:sldId id="317" r:id="rId18"/>
    <p:sldId id="318" r:id="rId19"/>
    <p:sldId id="314" r:id="rId20"/>
    <p:sldId id="296" r:id="rId21"/>
    <p:sldId id="325" r:id="rId22"/>
    <p:sldId id="298" r:id="rId23"/>
    <p:sldId id="324" r:id="rId24"/>
    <p:sldId id="323" r:id="rId25"/>
    <p:sldId id="322" r:id="rId26"/>
    <p:sldId id="326" r:id="rId27"/>
    <p:sldId id="327" r:id="rId28"/>
    <p:sldId id="270" r:id="rId29"/>
    <p:sldId id="315" r:id="rId30"/>
    <p:sldId id="309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paleem Bhuyan" initials="R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2"/>
    <p:restoredTop sz="86889" autoAdjust="0"/>
  </p:normalViewPr>
  <p:slideViewPr>
    <p:cSldViewPr>
      <p:cViewPr varScale="1">
        <p:scale>
          <a:sx n="94" d="100"/>
          <a:sy n="94" d="100"/>
        </p:scale>
        <p:origin x="13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dirty="0" err="1"/>
              <a:t>Résultats</a:t>
            </a:r>
            <a:r>
              <a:rPr lang="en-CA" baseline="0" dirty="0"/>
              <a:t> -</a:t>
            </a:r>
            <a:r>
              <a:rPr lang="en-CA" dirty="0"/>
              <a:t> Femmes</a:t>
            </a:r>
          </a:p>
        </c:rich>
      </c:tx>
      <c:layout>
        <c:manualLayout>
          <c:xMode val="edge"/>
          <c:yMode val="edge"/>
          <c:x val="0.14526086301573299"/>
          <c:y val="1.68851004809726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841754155730499"/>
          <c:y val="0.14528022985484901"/>
          <c:w val="0.71289014654418204"/>
          <c:h val="0.7228615087939329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72-41C6-83B2-805F3F0141B9}"/>
              </c:ext>
            </c:extLst>
          </c:dPt>
          <c:dPt>
            <c:idx val="1"/>
            <c:bubble3D val="0"/>
            <c:explosion val="16"/>
            <c:spPr>
              <a:solidFill>
                <a:schemeClr val="accent2"/>
              </a:solidFill>
              <a:ln>
                <a:noFill/>
              </a:ln>
              <a:effectLst>
                <a:outerShdw blurRad="317500" sx="1000" sy="10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72-41C6-83B2-805F3F0141B9}"/>
              </c:ext>
            </c:extLst>
          </c:dPt>
          <c:dPt>
            <c:idx val="2"/>
            <c:bubble3D val="0"/>
            <c:explosion val="8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72-41C6-83B2-805F3F0141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72-41C6-83B2-805F3F0141B9}"/>
              </c:ext>
            </c:extLst>
          </c:dPt>
          <c:cat>
            <c:strRef>
              <c:f>Sheet1!$A$2:$A$5</c:f>
              <c:strCache>
                <c:ptCount val="3"/>
                <c:pt idx="0">
                  <c:v>Favorable</c:v>
                </c:pt>
                <c:pt idx="1">
                  <c:v>Défavorable</c:v>
                </c:pt>
                <c:pt idx="2">
                  <c:v>Retrait ou abandon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 formatCode="General">
                  <c:v>819</c:v>
                </c:pt>
                <c:pt idx="1">
                  <c:v>2758</c:v>
                </c:pt>
                <c:pt idx="2">
                  <c:v>1310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572-41C6-83B2-805F3F0141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3"/>
      </c:pieChart>
      <c:spPr>
        <a:noFill/>
        <a:ln>
          <a:noFill/>
        </a:ln>
        <a:effectLst/>
      </c:spPr>
    </c:plotArea>
    <c:legend>
      <c:legendPos val="l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noFill/>
                </a:ln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0"/>
          <c:y val="0.84023241643116198"/>
          <c:w val="0.70157699037620302"/>
          <c:h val="0.159767583568838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>
          <a:softEdge rad="12700"/>
        </a:effectLst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dirty="0"/>
              <a:t>Ventilation </a:t>
            </a:r>
            <a:r>
              <a:rPr lang="en-CA" dirty="0" err="1"/>
              <a:t>selon</a:t>
            </a:r>
            <a:r>
              <a:rPr lang="en-CA" dirty="0"/>
              <a:t> le</a:t>
            </a:r>
            <a:r>
              <a:rPr lang="en-CA" baseline="0" dirty="0"/>
              <a:t> </a:t>
            </a:r>
            <a:r>
              <a:rPr lang="en-CA" baseline="0" dirty="0" err="1"/>
              <a:t>sexe</a:t>
            </a:r>
            <a:endParaRPr lang="en-C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5"/>
          <c:dPt>
            <c:idx val="0"/>
            <c:bubble3D val="0"/>
            <c:explosion val="1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869-4A51-847A-E1DB9F37CB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869-4A51-847A-E1DB9F37CB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869-4A51-847A-E1DB9F37CB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869-4A51-847A-E1DB9F37CB8B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869-4A51-847A-E1DB9F37CB8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869-4A51-847A-E1DB9F37CB8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Femmes</c:v>
                </c:pt>
                <c:pt idx="1">
                  <c:v>Hommes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4897</c:v>
                </c:pt>
                <c:pt idx="1">
                  <c:v>11131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869-4A51-847A-E1DB9F37CB8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delete val="1"/>
      </c:legendEntry>
      <c:legendEntry>
        <c:idx val="3"/>
        <c:delete val="1"/>
      </c:legendEntry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>
      <a:outerShdw blurRad="50800" dist="50800" dir="4200000" sx="2000" sy="2000" algn="ctr" rotWithShape="0">
        <a:srgbClr val="000000">
          <a:alpha val="43137"/>
        </a:srgb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0.23658</cdr:x>
      <cdr:y>0.40782</cdr:y>
    </cdr:from>
    <cdr:to>
      <cdr:x>0.48658</cdr:x>
      <cdr:y>0.59218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5315" y="1471064"/>
          <a:ext cx="914400" cy="665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>
              <a:solidFill>
                <a:schemeClr val="bg1"/>
              </a:solidFill>
            </a:rPr>
            <a:t>2758</a:t>
          </a:r>
        </a:p>
        <a:p xmlns:a="http://schemas.openxmlformats.org/drawingml/2006/main">
          <a:r>
            <a:rPr lang="en-US" sz="1800" b="1" dirty="0">
              <a:solidFill>
                <a:schemeClr val="bg1"/>
              </a:solidFill>
            </a:rPr>
            <a:t>(56 %)</a:t>
          </a:r>
        </a:p>
      </cdr:txBody>
    </cdr:sp>
  </cdr:relSizeAnchor>
  <cdr:relSizeAnchor xmlns:cdr="http://schemas.openxmlformats.org/drawingml/2006/chartDrawing">
    <cdr:from>
      <cdr:x>0.62026</cdr:x>
      <cdr:y>0.31957</cdr:y>
    </cdr:from>
    <cdr:to>
      <cdr:x>0.85728</cdr:x>
      <cdr:y>0.5138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68678" y="1152719"/>
          <a:ext cx="866898" cy="7006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0.62351</cdr:x>
      <cdr:y>0.32552</cdr:y>
    </cdr:from>
    <cdr:to>
      <cdr:x>0.83455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80553" y="1174181"/>
          <a:ext cx="771896" cy="629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1310</a:t>
          </a:r>
        </a:p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(27 %)</a:t>
          </a:r>
        </a:p>
      </cdr:txBody>
    </cdr:sp>
  </cdr:relSizeAnchor>
  <cdr:relSizeAnchor xmlns:cdr="http://schemas.openxmlformats.org/drawingml/2006/chartDrawing">
    <cdr:from>
      <cdr:x>0.56182</cdr:x>
      <cdr:y>0.60269</cdr:y>
    </cdr:from>
    <cdr:to>
      <cdr:x>0.82156</cdr:x>
      <cdr:y>0.78705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54922" y="2173997"/>
          <a:ext cx="950026" cy="665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0.25269</cdr:x>
      <cdr:y>0.5195</cdr:y>
    </cdr:from>
    <cdr:to>
      <cdr:x>0.6087</cdr:x>
      <cdr:y>0.72019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8049" y="1873897"/>
          <a:ext cx="1377952" cy="7239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800" b="1" dirty="0">
              <a:solidFill>
                <a:schemeClr val="bg1"/>
              </a:solidFill>
            </a:rPr>
            <a:t>11 131</a:t>
          </a:r>
        </a:p>
        <a:p xmlns:a="http://schemas.openxmlformats.org/drawingml/2006/main">
          <a:r>
            <a:rPr lang="en-CA" sz="1800" b="1" dirty="0">
              <a:solidFill>
                <a:schemeClr val="bg1"/>
              </a:solidFill>
            </a:rPr>
            <a:t>(69 %)</a:t>
          </a:r>
        </a:p>
      </cdr:txBody>
    </cdr:sp>
  </cdr:relSizeAnchor>
  <cdr:relSizeAnchor xmlns:cdr="http://schemas.openxmlformats.org/drawingml/2006/chartDrawing">
    <cdr:from>
      <cdr:x>0.54016</cdr:x>
      <cdr:y>0.31893</cdr:y>
    </cdr:from>
    <cdr:to>
      <cdr:x>0.79787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23575" y="1199404"/>
          <a:ext cx="1013151" cy="6809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>
              <a:solidFill>
                <a:schemeClr val="bg1"/>
              </a:solidFill>
            </a:rPr>
            <a:t>4897</a:t>
          </a:r>
        </a:p>
        <a:p xmlns:a="http://schemas.openxmlformats.org/drawingml/2006/main">
          <a:r>
            <a:rPr lang="en-US" sz="1800" b="1" dirty="0">
              <a:solidFill>
                <a:schemeClr val="bg1"/>
              </a:solidFill>
            </a:rPr>
            <a:t>(31 %)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479FC-4D60-48A8-B67E-F9CCA3080708}" type="datetimeFigureOut">
              <a:rPr lang="en-CA" smtClean="0"/>
              <a:t>02/06/2017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A7097-BDBB-496D-A009-D666AC878F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2953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0841B6A-66C7-9548-9F38-4910EDB77668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265BFC8-3D25-2C4D-AFCF-3038F8A7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01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13758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CA" b="1" dirty="0">
              <a:latin typeface="Calibri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82646C9-8CCF-0F4E-87A1-E3109859DD66}" type="slidenum">
              <a:rPr lang="fr-CA" sz="1200">
                <a:latin typeface="Calibri" charset="0"/>
              </a:rPr>
              <a:pPr eaLnBrk="1" hangingPunct="1"/>
              <a:t>10</a:t>
            </a:fld>
            <a:endParaRPr lang="fr-CA" sz="12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9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11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25155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12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33029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13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96259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14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31829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fr-CA" smtClean="0"/>
              <a:t>15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139542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fr-CA" smtClean="0"/>
              <a:t>16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570731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fr-CA" smtClean="0"/>
              <a:t>17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217754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fr-CA" smtClean="0"/>
              <a:t>18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51237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fr-CA" smtClean="0"/>
              <a:t>19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19926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175638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20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43005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802756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78981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23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7072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24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8401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25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042860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26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748062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27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953114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28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876427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29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82393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3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787130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30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49538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4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58825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5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78047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6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10292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7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02632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8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07847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fr-CA" smtClean="0"/>
              <a:t>9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55372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5E5279-F4E8-4122-BA6D-17A10D5DE3E9}" type="datetime1">
              <a:rPr lang="en-CA" smtClean="0"/>
              <a:t>02/06/2017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612C-9561-470E-A6D3-8F781BAC23A3}" type="datetime1">
              <a:rPr lang="en-CA" smtClean="0"/>
              <a:t>02/06/2017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5335-9D59-4C68-913C-3A594453DE97}" type="datetime1">
              <a:rPr lang="en-CA" smtClean="0"/>
              <a:t>02/06/2017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867D30-3171-4C5C-85D3-09DE8EEC261A}" type="datetime1">
              <a:rPr lang="en-CA" smtClean="0"/>
              <a:t>02/06/2017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2E49E00-8E56-4B7A-AEB9-4B84A9078476}" type="datetime1">
              <a:rPr lang="en-CA" smtClean="0"/>
              <a:t>02/06/2017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F8C9-CD35-47BB-AF49-26BFF1370E9F}" type="datetime1">
              <a:rPr lang="en-CA" smtClean="0"/>
              <a:t>02/06/2017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1441-D148-49AB-A569-F888D39B6645}" type="datetime1">
              <a:rPr lang="en-CA" smtClean="0"/>
              <a:t>02/06/2017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865200-E99D-4351-BDCF-1B2B9B855DC9}" type="datetime1">
              <a:rPr lang="en-CA" smtClean="0"/>
              <a:t>02/06/2017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8F1FC-CE1B-4EFA-828D-56AA603D2487}" type="datetime1">
              <a:rPr lang="en-CA" smtClean="0"/>
              <a:t>02/06/2017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FB3C16-997A-43EA-85FC-1C39EF1671CD}" type="datetime1">
              <a:rPr lang="en-CA" smtClean="0"/>
              <a:t>02/06/2017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BA8D58-71EB-4C25-AEC3-D7A61884841A}" type="datetime1">
              <a:rPr lang="en-CA" smtClean="0"/>
              <a:t>02/06/2017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F583BA-55E1-4E49-9DE0-2FC6E4B5F4E8}" type="datetime1">
              <a:rPr lang="en-CA" smtClean="0"/>
              <a:t>02/06/2017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3" Type="http://schemas.openxmlformats.org/officeDocument/2006/relationships/tags" Target="../tags/tag23.xml"/><Relationship Id="rId7" Type="http://schemas.openxmlformats.org/officeDocument/2006/relationships/slideLayout" Target="../slideLayouts/slideLayout4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6.jpg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7.xml"/><Relationship Id="rId3" Type="http://schemas.openxmlformats.org/officeDocument/2006/relationships/tags" Target="../tags/tag4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10" Type="http://schemas.openxmlformats.org/officeDocument/2006/relationships/chart" Target="../charts/chart2.xml"/><Relationship Id="rId4" Type="http://schemas.openxmlformats.org/officeDocument/2006/relationships/tags" Target="../tags/tag44.xml"/><Relationship Id="rId9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7" Type="http://schemas.openxmlformats.org/officeDocument/2006/relationships/notesSlide" Target="../notesSlides/notesSlide22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8.xml"/><Relationship Id="rId3" Type="http://schemas.openxmlformats.org/officeDocument/2006/relationships/tags" Target="../tags/tag72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8.jpeg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11" Type="http://schemas.openxmlformats.org/officeDocument/2006/relationships/image" Target="../media/image7.png"/><Relationship Id="rId5" Type="http://schemas.openxmlformats.org/officeDocument/2006/relationships/tags" Target="../tags/tag74.xml"/><Relationship Id="rId10" Type="http://schemas.openxmlformats.org/officeDocument/2006/relationships/hyperlink" Target="http://migrantmothersproject.com" TargetMode="External"/><Relationship Id="rId4" Type="http://schemas.openxmlformats.org/officeDocument/2006/relationships/tags" Target="../tags/tag73.xml"/><Relationship Id="rId9" Type="http://schemas.openxmlformats.org/officeDocument/2006/relationships/hyperlink" Target="mailto:r.bhuyan@utoronto.ca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hyperlink" Target="http://www.cic.gc.ca/francais/ressources/statistiques/menu-faits.asp" TargetMode="External"/><Relationship Id="rId5" Type="http://schemas.openxmlformats.org/officeDocument/2006/relationships/hyperlink" Target="http://www.statcan.gc.ca/pub/89-503-x/2015001/article/14217-fra.htm#n8" TargetMode="External"/><Relationship Id="rId4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hyperlink" Target="http://www12.statcan.gc.ca/nhs-enm/2011/as-sa/99-010-x/99-010-x2011001-fra.cfm" TargetMode="External"/><Relationship Id="rId5" Type="http://schemas.openxmlformats.org/officeDocument/2006/relationships/hyperlink" Target="https://thecharnelhouse.org/tag/eve-mitchell/" TargetMode="External"/><Relationship Id="rId4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4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828800" y="-76200"/>
            <a:ext cx="7315200" cy="4648200"/>
          </a:xfrm>
        </p:spPr>
        <p:txBody>
          <a:bodyPr>
            <a:normAutofit/>
          </a:bodyPr>
          <a:lstStyle/>
          <a:p>
            <a:r>
              <a:rPr lang="fr-CA" sz="4000" dirty="0"/>
              <a:t>Les femmes migrantes et </a:t>
            </a:r>
            <a:br>
              <a:rPr lang="fr-CA" sz="4000" dirty="0"/>
            </a:br>
            <a:r>
              <a:rPr lang="fr-CA" sz="4000" dirty="0"/>
              <a:t>la précarité du statut d’immigration</a:t>
            </a:r>
            <a:r>
              <a:rPr lang="fr-CA" sz="3200" dirty="0"/>
              <a:t/>
            </a:r>
            <a:br>
              <a:rPr lang="fr-CA" sz="3200" dirty="0"/>
            </a:br>
            <a:r>
              <a:rPr lang="fr-CA" sz="3200" dirty="0"/>
              <a:t/>
            </a:r>
            <a:br>
              <a:rPr lang="fr-CA" sz="3200" dirty="0"/>
            </a:br>
            <a:r>
              <a:rPr lang="fr-CA" sz="2700" dirty="0" err="1"/>
              <a:t>Rupaleem</a:t>
            </a:r>
            <a:r>
              <a:rPr lang="fr-CA" sz="2700" dirty="0"/>
              <a:t> </a:t>
            </a:r>
            <a:r>
              <a:rPr lang="fr-CA" sz="2700" dirty="0" err="1"/>
              <a:t>Bhuyan</a:t>
            </a:r>
            <a:r>
              <a:rPr lang="fr-CA" sz="2700" dirty="0"/>
              <a:t>, Ph. D.</a:t>
            </a:r>
            <a:br>
              <a:rPr lang="fr-CA" sz="2700" dirty="0"/>
            </a:br>
            <a:r>
              <a:rPr lang="fr-CA" sz="2700" dirty="0"/>
              <a:t/>
            </a:r>
            <a:br>
              <a:rPr lang="fr-CA" sz="2700" dirty="0"/>
            </a:br>
            <a:r>
              <a:rPr lang="fr-CA" sz="2200" dirty="0"/>
              <a:t>Enquêteuse principale, Migrant </a:t>
            </a:r>
            <a:r>
              <a:rPr lang="fr-CA" sz="2200" dirty="0" err="1"/>
              <a:t>Mothers</a:t>
            </a:r>
            <a:r>
              <a:rPr lang="fr-CA" sz="2200" dirty="0"/>
              <a:t> Project</a:t>
            </a:r>
            <a:br>
              <a:rPr lang="fr-CA" sz="2200" dirty="0"/>
            </a:br>
            <a:r>
              <a:rPr lang="fr-CA" sz="2200" dirty="0"/>
              <a:t>Professeure agrégée, Travail social, Université de Toronto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057400" y="5257800"/>
            <a:ext cx="7010400" cy="1295400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Immigration, Réfugiés et Citoyenneté Canada</a:t>
            </a:r>
          </a:p>
          <a:p>
            <a:r>
              <a:rPr lang="fr-CA" dirty="0"/>
              <a:t>Semaine de sensibilisation à l’analyse comparative entre les sexes+</a:t>
            </a:r>
          </a:p>
          <a:p>
            <a:r>
              <a:rPr lang="fr-CA" dirty="0"/>
              <a:t>Ottawa (Canada)</a:t>
            </a:r>
          </a:p>
          <a:p>
            <a:r>
              <a:rPr lang="fr-CA" dirty="0"/>
              <a:t>2 juin 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4614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17500" y="533400"/>
            <a:ext cx="8509000" cy="9906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CA" sz="3600" dirty="0">
                <a:ea typeface="ＭＳ Ｐゴシック" charset="-128"/>
              </a:rPr>
              <a:t>2015 : Immigrants permanents et temporaires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90274971"/>
              </p:ext>
            </p:extLst>
          </p:nvPr>
        </p:nvGraphicFramePr>
        <p:xfrm>
          <a:off x="458788" y="2084388"/>
          <a:ext cx="4038600" cy="3170308"/>
        </p:xfrm>
        <a:graphic>
          <a:graphicData uri="http://schemas.openxmlformats.org/drawingml/2006/table">
            <a:tbl>
              <a:tblPr/>
              <a:tblGrid>
                <a:gridCol w="22875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8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21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2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Catégorie</a:t>
                      </a: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Nombre</a:t>
                      </a: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%</a:t>
                      </a: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Regroupement familial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65 395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Immigration économique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170 390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 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Réfugiés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32 100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 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Autres immigrants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3 843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 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271 728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100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00681896"/>
              </p:ext>
            </p:extLst>
          </p:nvPr>
        </p:nvGraphicFramePr>
        <p:xfrm>
          <a:off x="4648200" y="2084388"/>
          <a:ext cx="4038600" cy="350534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2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Catégorie</a:t>
                      </a: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Nombre</a:t>
                      </a: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%</a:t>
                      </a: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Travailleurs étrangers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331 530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 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Étudiants étrangers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459 644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Catégorie humanitaire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32781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Autres permis de travail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98144 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 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922 099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100</a:t>
                      </a:r>
                      <a:endParaRPr kumimoji="0" lang="fr-C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9518" name="TextBox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76238" y="1662113"/>
            <a:ext cx="8151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CA" sz="1800"/>
              <a:t>Résidents permanents                                Résidents temporaires</a:t>
            </a:r>
            <a:endParaRPr lang="fr-CA" sz="1800" dirty="0"/>
          </a:p>
        </p:txBody>
      </p:sp>
      <p:sp>
        <p:nvSpPr>
          <p:cNvPr id="19519" name="TextBox 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562600" y="5715000"/>
            <a:ext cx="29049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CA" sz="1600" dirty="0"/>
              <a:t>Adapté de données d’IRCC (2015)</a:t>
            </a:r>
          </a:p>
        </p:txBody>
      </p:sp>
      <p:sp>
        <p:nvSpPr>
          <p:cNvPr id="19520" name="TextBox 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144588" y="55197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fr-CA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1637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4000"/>
              <a:t>Femmes immigrantes</a:t>
            </a:r>
            <a:endParaRPr lang="fr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3 544 400 femmes et filles immigrantes au Canada </a:t>
            </a:r>
            <a:r>
              <a:rPr lang="fr-CA" sz="1800" dirty="0"/>
              <a:t>(Enquête nationale auprès des ménages de 2011) </a:t>
            </a:r>
          </a:p>
          <a:p>
            <a:pPr lvl="1"/>
            <a:r>
              <a:rPr lang="fr-CA" dirty="0"/>
              <a:t>21 % de la population canadienne</a:t>
            </a:r>
          </a:p>
          <a:p>
            <a:pPr lvl="1"/>
            <a:r>
              <a:rPr lang="fr-CA" dirty="0"/>
              <a:t>51 % admises dans la catégorie économique</a:t>
            </a:r>
          </a:p>
          <a:p>
            <a:pPr lvl="2"/>
            <a:r>
              <a:rPr lang="fr-CA" dirty="0"/>
              <a:t>34 % à titre d’épouses ou de </a:t>
            </a:r>
            <a:r>
              <a:rPr lang="fr-CA" dirty="0" smtClean="0"/>
              <a:t>personnes </a:t>
            </a:r>
            <a:r>
              <a:rPr lang="fr-CA" dirty="0"/>
              <a:t>à charge</a:t>
            </a:r>
          </a:p>
          <a:p>
            <a:pPr lvl="1"/>
            <a:r>
              <a:rPr lang="fr-CA" dirty="0"/>
              <a:t>34 % dans la </a:t>
            </a:r>
            <a:r>
              <a:rPr lang="fr-CA" dirty="0" smtClean="0"/>
              <a:t>catégorie </a:t>
            </a:r>
            <a:r>
              <a:rPr lang="fr-CA" dirty="0"/>
              <a:t>du regroupement familial </a:t>
            </a:r>
          </a:p>
          <a:p>
            <a:pPr lvl="1"/>
            <a:r>
              <a:rPr lang="fr-CA" dirty="0"/>
              <a:t>9 % en tant que </a:t>
            </a:r>
            <a:r>
              <a:rPr lang="fr-CA" dirty="0" smtClean="0"/>
              <a:t>réfugiées</a:t>
            </a:r>
            <a:endParaRPr lang="fr-CA" dirty="0"/>
          </a:p>
          <a:p>
            <a:r>
              <a:rPr lang="fr-CA" dirty="0"/>
              <a:t>Tendances </a:t>
            </a:r>
            <a:r>
              <a:rPr lang="fr-CA" sz="1800" dirty="0"/>
              <a:t>(Hudon, 2013)</a:t>
            </a:r>
          </a:p>
          <a:p>
            <a:pPr lvl="1"/>
            <a:r>
              <a:rPr lang="fr-CA" dirty="0"/>
              <a:t>La plupart sont admises à titre d’épouses ou de personnes à charge</a:t>
            </a:r>
          </a:p>
          <a:p>
            <a:pPr lvl="1"/>
            <a:r>
              <a:rPr lang="fr-CA" dirty="0"/>
              <a:t>Proportion croissante à titre de </a:t>
            </a:r>
            <a:r>
              <a:rPr lang="fr-CA" dirty="0" err="1" smtClean="0"/>
              <a:t>demandeure</a:t>
            </a:r>
            <a:r>
              <a:rPr lang="fr-CA" dirty="0" smtClean="0"/>
              <a:t> principale, </a:t>
            </a:r>
            <a:r>
              <a:rPr lang="fr-CA" dirty="0"/>
              <a:t>dans la catégorie économique</a:t>
            </a:r>
          </a:p>
          <a:p>
            <a:pPr lvl="1"/>
            <a:r>
              <a:rPr lang="fr-CA" dirty="0"/>
              <a:t>La plupart des femmes immigrantes appartiennent à des « minorités visibles » (60,6 % des femmes immigrantes contre 19,3 % de la population féminine totale)</a:t>
            </a:r>
          </a:p>
          <a:p>
            <a:pPr lvl="1"/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278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600"/>
              <a:t>Cadre théorique</a:t>
            </a:r>
            <a:endParaRPr lang="fr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828800"/>
            <a:ext cx="7467600" cy="4645152"/>
          </a:xfrm>
        </p:spPr>
        <p:txBody>
          <a:bodyPr/>
          <a:lstStyle/>
          <a:p>
            <a:r>
              <a:rPr lang="fr-CA" dirty="0"/>
              <a:t>Immigrants clandestins ou clandestinisés</a:t>
            </a:r>
          </a:p>
          <a:p>
            <a:r>
              <a:rPr lang="fr-CA" dirty="0"/>
              <a:t>Précarité du statut d’immigration</a:t>
            </a:r>
          </a:p>
          <a:p>
            <a:r>
              <a:rPr lang="fr-CA" dirty="0"/>
              <a:t>Frontières intégrées sur le plan structural</a:t>
            </a:r>
          </a:p>
          <a:p>
            <a:r>
              <a:rPr lang="fr-CA" dirty="0"/>
              <a:t>Intersectionnalité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1991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-231461" y="269440"/>
            <a:ext cx="9481153" cy="658855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13</a:t>
            </a:fld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152400" y="863769"/>
            <a:ext cx="8778240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fr-CA" sz="3300" b="1" cap="al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Vulnérabilités pour les femmes migrantes</a:t>
            </a:r>
            <a:endParaRPr lang="en-CA" sz="3300" b="1" cap="all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334000"/>
            <a:ext cx="2286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fr-CA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Manque de soutien communautaire</a:t>
            </a:r>
            <a:endParaRPr lang="en-CA" sz="1600" b="1" cap="all" dirty="0"/>
          </a:p>
        </p:txBody>
      </p:sp>
      <p:sp>
        <p:nvSpPr>
          <p:cNvPr id="6" name="Rectangle 5"/>
          <p:cNvSpPr/>
          <p:nvPr/>
        </p:nvSpPr>
        <p:spPr>
          <a:xfrm>
            <a:off x="284480" y="4749225"/>
            <a:ext cx="2286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fr-CA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Manque de soutien </a:t>
            </a:r>
            <a:r>
              <a:rPr lang="fr-CA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familial</a:t>
            </a:r>
            <a:endParaRPr lang="en-CA" sz="1600" b="1" cap="all" dirty="0"/>
          </a:p>
        </p:txBody>
      </p:sp>
      <p:sp>
        <p:nvSpPr>
          <p:cNvPr id="7" name="Rectangle 6"/>
          <p:cNvSpPr/>
          <p:nvPr/>
        </p:nvSpPr>
        <p:spPr>
          <a:xfrm>
            <a:off x="304800" y="4102388"/>
            <a:ext cx="2286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fr-CA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Stigmatisation sociale</a:t>
            </a:r>
            <a:endParaRPr lang="en-CA" sz="1600" b="1" cap="all" dirty="0"/>
          </a:p>
        </p:txBody>
      </p:sp>
      <p:sp>
        <p:nvSpPr>
          <p:cNvPr id="8" name="Rectangle 7"/>
          <p:cNvSpPr/>
          <p:nvPr/>
        </p:nvSpPr>
        <p:spPr>
          <a:xfrm>
            <a:off x="314960" y="3455551"/>
            <a:ext cx="2286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fr-CA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Risque </a:t>
            </a:r>
            <a:endParaRPr lang="fr-CA" sz="1600" b="1" cap="al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CA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d’itinérance</a:t>
            </a:r>
            <a:endParaRPr lang="en-CA" sz="1600" b="1" cap="all" dirty="0"/>
          </a:p>
        </p:txBody>
      </p:sp>
      <p:sp>
        <p:nvSpPr>
          <p:cNvPr id="10" name="Rectangle 9"/>
          <p:cNvSpPr/>
          <p:nvPr/>
        </p:nvSpPr>
        <p:spPr>
          <a:xfrm>
            <a:off x="314960" y="2809815"/>
            <a:ext cx="2286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fr-CA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Barrières </a:t>
            </a:r>
            <a:r>
              <a:rPr lang="fr-CA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linguistiques</a:t>
            </a:r>
            <a:endParaRPr lang="en-CA" sz="1600" b="1" cap="all" dirty="0"/>
          </a:p>
        </p:txBody>
      </p:sp>
      <p:sp>
        <p:nvSpPr>
          <p:cNvPr id="11" name="Rectangle 10"/>
          <p:cNvSpPr/>
          <p:nvPr/>
        </p:nvSpPr>
        <p:spPr>
          <a:xfrm>
            <a:off x="-231461" y="1981200"/>
            <a:ext cx="3279461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fr-FR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Fardeau de la preuve en cas de mauvais </a:t>
            </a:r>
            <a:r>
              <a:rPr lang="fr-FR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traitements / négligence</a:t>
            </a:r>
            <a:endParaRPr lang="en-CA" sz="1600" b="1" cap="all" dirty="0"/>
          </a:p>
        </p:txBody>
      </p:sp>
      <p:sp>
        <p:nvSpPr>
          <p:cNvPr id="12" name="Rectangle 11"/>
          <p:cNvSpPr/>
          <p:nvPr/>
        </p:nvSpPr>
        <p:spPr>
          <a:xfrm>
            <a:off x="1295400" y="1420083"/>
            <a:ext cx="2286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fr-FR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Risque de violence du partenaire </a:t>
            </a:r>
            <a:r>
              <a:rPr lang="fr-FR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conjugal</a:t>
            </a:r>
            <a:endParaRPr lang="en-CA" sz="1600" b="1" cap="all" dirty="0"/>
          </a:p>
        </p:txBody>
      </p:sp>
      <p:sp>
        <p:nvSpPr>
          <p:cNvPr id="13" name="Rectangle 12"/>
          <p:cNvSpPr/>
          <p:nvPr/>
        </p:nvSpPr>
        <p:spPr>
          <a:xfrm>
            <a:off x="3733800" y="1420083"/>
            <a:ext cx="4852416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Dépendance économique au </a:t>
            </a:r>
            <a:r>
              <a:rPr lang="fr-FR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partenaire</a:t>
            </a:r>
            <a:endParaRPr lang="en-CA" sz="1600" b="1" cap="all" dirty="0"/>
          </a:p>
        </p:txBody>
      </p:sp>
      <p:sp>
        <p:nvSpPr>
          <p:cNvPr id="14" name="Rectangle 13"/>
          <p:cNvSpPr/>
          <p:nvPr/>
        </p:nvSpPr>
        <p:spPr>
          <a:xfrm>
            <a:off x="5252226" y="1799213"/>
            <a:ext cx="3486390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CA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Barrières </a:t>
            </a:r>
            <a:r>
              <a:rPr lang="fr-CA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linguistiques</a:t>
            </a:r>
            <a:endParaRPr lang="en-CA" sz="1600" b="1" cap="all" dirty="0"/>
          </a:p>
        </p:txBody>
      </p:sp>
      <p:sp>
        <p:nvSpPr>
          <p:cNvPr id="15" name="Rectangle 14"/>
          <p:cNvSpPr/>
          <p:nvPr/>
        </p:nvSpPr>
        <p:spPr>
          <a:xfrm>
            <a:off x="5763302" y="2186250"/>
            <a:ext cx="3167338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CA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Attache juridique au </a:t>
            </a:r>
            <a:r>
              <a:rPr lang="fr-CA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partenaire</a:t>
            </a:r>
            <a:endParaRPr lang="en-CA" sz="1600" b="1" cap="all" dirty="0"/>
          </a:p>
        </p:txBody>
      </p:sp>
      <p:sp>
        <p:nvSpPr>
          <p:cNvPr id="16" name="Rectangle 15"/>
          <p:cNvSpPr/>
          <p:nvPr/>
        </p:nvSpPr>
        <p:spPr>
          <a:xfrm>
            <a:off x="6097594" y="2787202"/>
            <a:ext cx="24368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Peur de perdre la garde des </a:t>
            </a:r>
            <a:r>
              <a:rPr lang="fr-FR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enfants</a:t>
            </a:r>
            <a:endParaRPr lang="en-CA" sz="1600" b="1" cap="all" dirty="0"/>
          </a:p>
        </p:txBody>
      </p:sp>
      <p:sp>
        <p:nvSpPr>
          <p:cNvPr id="17" name="Rectangle 16"/>
          <p:cNvSpPr/>
          <p:nvPr/>
        </p:nvSpPr>
        <p:spPr>
          <a:xfrm>
            <a:off x="6175248" y="3395742"/>
            <a:ext cx="24368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Peur de perdre la résidence </a:t>
            </a:r>
            <a:r>
              <a:rPr lang="fr-FR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permanente</a:t>
            </a:r>
            <a:endParaRPr lang="en-CA" sz="1600" b="1" cap="all" dirty="0"/>
          </a:p>
        </p:txBody>
      </p:sp>
      <p:sp>
        <p:nvSpPr>
          <p:cNvPr id="18" name="Rectangle 17"/>
          <p:cNvSpPr/>
          <p:nvPr/>
        </p:nvSpPr>
        <p:spPr>
          <a:xfrm>
            <a:off x="6175248" y="4038600"/>
            <a:ext cx="182575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Peur </a:t>
            </a:r>
            <a:r>
              <a:rPr lang="fr-FR" sz="16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1600" b="1" cap="al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l’expulsioN</a:t>
            </a:r>
            <a:endParaRPr lang="en-CA" sz="1600" b="1" cap="all" dirty="0"/>
          </a:p>
        </p:txBody>
      </p:sp>
      <p:sp>
        <p:nvSpPr>
          <p:cNvPr id="19" name="Rectangle 18"/>
          <p:cNvSpPr/>
          <p:nvPr/>
        </p:nvSpPr>
        <p:spPr>
          <a:xfrm>
            <a:off x="6175248" y="4749225"/>
            <a:ext cx="235915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Manque d’accès aux services sociaux</a:t>
            </a:r>
            <a:endParaRPr lang="en-CA" sz="1600" b="1" cap="all" dirty="0"/>
          </a:p>
        </p:txBody>
      </p:sp>
      <p:sp>
        <p:nvSpPr>
          <p:cNvPr id="21" name="Rectangle 20"/>
          <p:cNvSpPr/>
          <p:nvPr/>
        </p:nvSpPr>
        <p:spPr>
          <a:xfrm>
            <a:off x="6119368" y="5410200"/>
            <a:ext cx="235915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6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Manque d’accès aux services juridiques</a:t>
            </a:r>
            <a:endParaRPr lang="en-CA" sz="1600" b="1" cap="all" dirty="0"/>
          </a:p>
        </p:txBody>
      </p:sp>
    </p:spTree>
    <p:extLst>
      <p:ext uri="{BB962C8B-B14F-4D97-AF65-F5344CB8AC3E}">
        <p14:creationId xmlns:p14="http://schemas.microsoft.com/office/powerpoint/2010/main" val="3182140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Étude de cas : </a:t>
            </a:r>
            <a:br>
              <a:rPr lang="fr-CA" dirty="0"/>
            </a:br>
            <a:r>
              <a:rPr lang="fr-CA" dirty="0"/>
              <a:t>Demandes d’asile du Mexique liées à la violence </a:t>
            </a:r>
            <a:r>
              <a:rPr lang="fr-CA" dirty="0" smtClean="0"/>
              <a:t>familiale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/>
              <a:t>2007-2012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972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4240" y="685800"/>
            <a:ext cx="4191000" cy="914400"/>
          </a:xfrm>
        </p:spPr>
        <p:txBody>
          <a:bodyPr>
            <a:noAutofit/>
          </a:bodyPr>
          <a:lstStyle/>
          <a:p>
            <a:r>
              <a:rPr lang="fr-CA" sz="4000"/>
              <a:t>Violence contre les femmes au Mexique</a:t>
            </a:r>
            <a:endParaRPr lang="fr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2209800"/>
            <a:ext cx="7832670" cy="4428678"/>
          </a:xfrm>
        </p:spPr>
        <p:txBody>
          <a:bodyPr>
            <a:normAutofit lnSpcReduction="10000"/>
          </a:bodyPr>
          <a:lstStyle/>
          <a:p>
            <a:r>
              <a:rPr lang="fr-CA" b="1" dirty="0"/>
              <a:t>Taux de violence au Mexique </a:t>
            </a:r>
          </a:p>
          <a:p>
            <a:pPr lvl="1"/>
            <a:r>
              <a:rPr lang="fr-CA" dirty="0"/>
              <a:t>43,2 % des femmes de 15 ans et plus ont été victimes de violence conjugale (émotive, financière, physique ou sexuelle) </a:t>
            </a:r>
            <a:r>
              <a:rPr lang="fr-CA" sz="1600" dirty="0"/>
              <a:t>(ONU, INEGI, 2009)</a:t>
            </a:r>
          </a:p>
          <a:p>
            <a:pPr lvl="1"/>
            <a:r>
              <a:rPr lang="fr-CA" dirty="0"/>
              <a:t>36 606 féminicides de 1985 à 2010</a:t>
            </a:r>
          </a:p>
          <a:p>
            <a:pPr lvl="1"/>
            <a:r>
              <a:rPr lang="fr-CA" dirty="0"/>
              <a:t>50 000 morts de 2006 à 2012 en raison de la guerre contre les trafiquants de drogue </a:t>
            </a:r>
            <a:r>
              <a:rPr lang="fr-CA" sz="1600" dirty="0"/>
              <a:t>(Taylor, 2012)</a:t>
            </a:r>
            <a:endParaRPr lang="fr-CA" dirty="0"/>
          </a:p>
          <a:p>
            <a:r>
              <a:rPr lang="fr-CA" b="1" dirty="0"/>
              <a:t>Lois mexicaines</a:t>
            </a:r>
          </a:p>
          <a:p>
            <a:pPr lvl="1"/>
            <a:r>
              <a:rPr lang="fr-CA" sz="2000" dirty="0"/>
              <a:t>2006 – Loi générale pour l’égalité entre les hommes et les femmes</a:t>
            </a:r>
          </a:p>
          <a:p>
            <a:pPr lvl="1"/>
            <a:r>
              <a:rPr lang="fr-CA" sz="2000" dirty="0"/>
              <a:t>2007 – Loi générale sur le droit des femmes à vivre une vie sans violence (révisions en 2009 et en 2014)  </a:t>
            </a:r>
          </a:p>
          <a:p>
            <a:pPr lvl="1"/>
            <a:r>
              <a:rPr lang="fr-CA" sz="2000" dirty="0"/>
              <a:t>30 des 32 États ont criminalisé la violence à l’égard des femmes</a:t>
            </a:r>
          </a:p>
          <a:p>
            <a:pPr marL="349250" lvl="1" indent="0">
              <a:buNone/>
            </a:pPr>
            <a:endParaRPr lang="fr-CA" dirty="0"/>
          </a:p>
        </p:txBody>
      </p:sp>
      <p:pic>
        <p:nvPicPr>
          <p:cNvPr id="5" name="Picture 4" descr="feminicidio-mujeres-cruces-996061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81000"/>
            <a:ext cx="3253839" cy="170439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010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44409913"/>
              </p:ext>
            </p:extLst>
          </p:nvPr>
        </p:nvGraphicFramePr>
        <p:xfrm>
          <a:off x="864610" y="1609725"/>
          <a:ext cx="7006441" cy="1472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09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4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26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fr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1225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CA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CANADA</a:t>
                      </a:r>
                      <a:endParaRPr lang="fr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CA" sz="2000">
                          <a:solidFill>
                            <a:schemeClr val="tx1"/>
                          </a:solidFill>
                          <a:effectLst/>
                        </a:rPr>
                        <a:t>É.-U.</a:t>
                      </a:r>
                      <a:endParaRPr lang="fr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4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CA" sz="20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CA" sz="20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CA" sz="2000" b="0">
                          <a:effectLst/>
                          <a:latin typeface="+mn-lt"/>
                          <a:ea typeface="+mn-ea"/>
                          <a:cs typeface="+mn-cs"/>
                        </a:rPr>
                        <a:t>46 355</a:t>
                      </a:r>
                      <a:endParaRPr lang="fr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CA" sz="2000" b="0">
                          <a:effectLst/>
                        </a:rPr>
                        <a:t>125 927</a:t>
                      </a:r>
                      <a:endParaRPr lang="fr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CA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fr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CA" sz="2000" dirty="0">
                          <a:effectLst/>
                        </a:rPr>
                        <a:t>27 %</a:t>
                      </a:r>
                      <a:endParaRPr lang="fr-CA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CA" sz="2000" b="1" dirty="0">
                          <a:solidFill>
                            <a:srgbClr val="FF0000"/>
                          </a:solidFill>
                          <a:effectLst/>
                        </a:rPr>
                        <a:t>72,8 %</a:t>
                      </a:r>
                      <a:endParaRPr lang="fr-CA" sz="2000" b="1" dirty="0">
                        <a:solidFill>
                          <a:srgbClr val="FF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0" y="3505200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 lnSpcReduction="100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100" dirty="0"/>
              <a:t>Demandes d’asiles du Mexique reconnues, 2000-2014 </a:t>
            </a:r>
            <a:r>
              <a:rPr lang="fr-CA" sz="1800" dirty="0"/>
              <a:t>(HCR, 2015</a:t>
            </a:r>
            <a:r>
              <a:rPr lang="fr-CA" sz="2100" dirty="0"/>
              <a:t>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83578621"/>
              </p:ext>
            </p:extLst>
          </p:nvPr>
        </p:nvGraphicFramePr>
        <p:xfrm>
          <a:off x="831273" y="4648200"/>
          <a:ext cx="7006441" cy="1573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68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60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766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69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01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>
                          <a:solidFill>
                            <a:schemeClr val="tx1"/>
                          </a:solidFill>
                          <a:effectLst/>
                        </a:rPr>
                        <a:t>CANADA</a:t>
                      </a:r>
                      <a:endParaRPr lang="fr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>
                          <a:solidFill>
                            <a:schemeClr val="tx1"/>
                          </a:solidFill>
                          <a:effectLst/>
                        </a:rPr>
                        <a:t>É.-U.</a:t>
                      </a:r>
                      <a:endParaRPr lang="fr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AUTRES</a:t>
                      </a:r>
                      <a:endParaRPr lang="fr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15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b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fr-CA" sz="20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b="0">
                          <a:effectLst/>
                        </a:rPr>
                        <a:t>7 777</a:t>
                      </a:r>
                      <a:endParaRPr lang="fr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b="0">
                          <a:effectLst/>
                        </a:rPr>
                        <a:t>3 487</a:t>
                      </a:r>
                      <a:endParaRPr lang="fr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b="0">
                          <a:effectLst/>
                        </a:rPr>
                        <a:t>46</a:t>
                      </a:r>
                      <a:endParaRPr lang="fr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fr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b="1">
                          <a:solidFill>
                            <a:srgbClr val="FF0000"/>
                          </a:solidFill>
                          <a:effectLst/>
                        </a:rPr>
                        <a:t>70%</a:t>
                      </a:r>
                      <a:endParaRPr lang="fr-CA" sz="2000" b="1" dirty="0">
                        <a:solidFill>
                          <a:srgbClr val="FF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29,6 %</a:t>
                      </a:r>
                      <a:endParaRPr lang="fr-CA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0,4 %</a:t>
                      </a:r>
                      <a:endParaRPr lang="fr-CA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0" y="304800"/>
            <a:ext cx="8913813" cy="10668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000" dirty="0"/>
              <a:t>Demandes </a:t>
            </a:r>
            <a:r>
              <a:rPr lang="fr-CA" sz="3000" dirty="0" smtClean="0"/>
              <a:t>d’asile </a:t>
            </a:r>
            <a:r>
              <a:rPr lang="fr-CA" sz="3000" dirty="0"/>
              <a:t>du Mexique déposées au cours de l’année, 2000-2014 </a:t>
            </a:r>
            <a:r>
              <a:rPr lang="fr-CA" sz="1800" dirty="0"/>
              <a:t>(HCR, 2015)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6060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70016" y="567434"/>
            <a:ext cx="8343801" cy="803044"/>
          </a:xfrm>
        </p:spPr>
        <p:txBody>
          <a:bodyPr>
            <a:noAutofit/>
          </a:bodyPr>
          <a:lstStyle/>
          <a:p>
            <a:r>
              <a:rPr lang="fr-CA" sz="3200" dirty="0"/>
              <a:t>Demandeurs d’asile du Mexique, demandeurs principaux seulement, 2007-2012 </a:t>
            </a:r>
            <a:r>
              <a:rPr lang="fr-CA" sz="2400" dirty="0"/>
              <a:t>(CISR, 2012)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-1314216" y="2655010"/>
            <a:ext cx="6626268" cy="2521261"/>
          </a:xfrm>
        </p:spPr>
        <p:txBody>
          <a:bodyPr/>
          <a:lstStyle/>
          <a:p>
            <a:pPr marL="0" indent="0">
              <a:buNone/>
            </a:pPr>
            <a:endParaRPr lang="fr-CA"/>
          </a:p>
          <a:p>
            <a:pPr marL="0" indent="0">
              <a:buNone/>
            </a:pPr>
            <a:endParaRPr lang="fr-CA" dirty="0"/>
          </a:p>
        </p:txBody>
      </p:sp>
      <p:graphicFrame>
        <p:nvGraphicFramePr>
          <p:cNvPr id="10" name="Chart 9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89211490"/>
              </p:ext>
            </p:extLst>
          </p:nvPr>
        </p:nvGraphicFramePr>
        <p:xfrm>
          <a:off x="570016" y="1888177"/>
          <a:ext cx="3763987" cy="376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5" name="Chart 14"/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95930416"/>
              </p:ext>
            </p:extLst>
          </p:nvPr>
        </p:nvGraphicFramePr>
        <p:xfrm>
          <a:off x="4559473" y="1888177"/>
          <a:ext cx="3931383" cy="376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6" name="TextBox 15"/>
          <p:cNvSpPr txBox="1"/>
          <p:nvPr>
            <p:custDataLst>
              <p:tags r:id="rId5"/>
            </p:custDataLst>
          </p:nvPr>
        </p:nvSpPr>
        <p:spPr>
          <a:xfrm>
            <a:off x="676403" y="6211669"/>
            <a:ext cx="61374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/>
              <a:t>Nombre total de demandes d’asile : 16 028 </a:t>
            </a:r>
          </a:p>
          <a:p>
            <a:endParaRPr lang="fr-CA" dirty="0"/>
          </a:p>
        </p:txBody>
      </p:sp>
      <p:sp>
        <p:nvSpPr>
          <p:cNvPr id="3" name="TextBox 2"/>
          <p:cNvSpPr txBox="1"/>
          <p:nvPr>
            <p:custDataLst>
              <p:tags r:id="rId6"/>
            </p:custDataLst>
          </p:nvPr>
        </p:nvSpPr>
        <p:spPr>
          <a:xfrm>
            <a:off x="2814450" y="4251363"/>
            <a:ext cx="97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chemeClr val="bg1"/>
                </a:solidFill>
              </a:rPr>
              <a:t>819</a:t>
            </a:r>
          </a:p>
          <a:p>
            <a:r>
              <a:rPr lang="fr-CA" sz="1600" b="1" dirty="0">
                <a:solidFill>
                  <a:schemeClr val="bg1"/>
                </a:solidFill>
              </a:rPr>
              <a:t>(17 %)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2888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609600"/>
            <a:ext cx="8527715" cy="914400"/>
          </a:xfrm>
        </p:spPr>
        <p:txBody>
          <a:bodyPr>
            <a:noAutofit/>
          </a:bodyPr>
          <a:lstStyle/>
          <a:p>
            <a:r>
              <a:rPr lang="fr-CA" sz="3200" dirty="0"/>
              <a:t/>
            </a:r>
            <a:br>
              <a:rPr lang="fr-CA" sz="3200" dirty="0"/>
            </a:br>
            <a:r>
              <a:rPr lang="fr-CA" sz="3200" dirty="0"/>
              <a:t>Violence </a:t>
            </a:r>
            <a:r>
              <a:rPr lang="fr-CA" sz="3200" dirty="0" smtClean="0"/>
              <a:t>familiale </a:t>
            </a:r>
            <a:r>
              <a:rPr lang="fr-CA" sz="3200" dirty="0"/>
              <a:t>comme </a:t>
            </a:r>
            <a:br>
              <a:rPr lang="fr-CA" sz="3200" dirty="0"/>
            </a:br>
            <a:r>
              <a:rPr lang="fr-CA" sz="3200" dirty="0"/>
              <a:t>motif de la demande d’asile initiale, 2008-2012 (CISR, 2012)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86716212"/>
              </p:ext>
            </p:extLst>
          </p:nvPr>
        </p:nvGraphicFramePr>
        <p:xfrm>
          <a:off x="534589" y="2007687"/>
          <a:ext cx="7515489" cy="1798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14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34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544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60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849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13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ANNÉE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Homme 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Femme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Favorable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600" dirty="0" err="1">
                          <a:solidFill>
                            <a:schemeClr val="tx1"/>
                          </a:solidFill>
                          <a:effectLst/>
                        </a:rPr>
                        <a:t>Défavo-rable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AUTRES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Personnes à charge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5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TOTAL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28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567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152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316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127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377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6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%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4,7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95,3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26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</a:rPr>
                        <a:t>53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  <a:latin typeface="Cambria"/>
                          <a:ea typeface="Cambria"/>
                          <a:cs typeface="Times New Roman"/>
                        </a:rPr>
                        <a:t>21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</a:rPr>
                        <a:t>--</a:t>
                      </a:r>
                      <a:endParaRPr lang="fr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466461" y="4191000"/>
            <a:ext cx="758361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fr-CA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fr-CA" sz="2000" dirty="0" smtClean="0"/>
              <a:t>De 2008 à 2012, 10</a:t>
            </a:r>
            <a:r>
              <a:rPr lang="fr-CA" sz="2000" dirty="0"/>
              <a:t> % des </a:t>
            </a:r>
            <a:r>
              <a:rPr lang="fr-CA" sz="2000" dirty="0" err="1" smtClean="0"/>
              <a:t>demandeures</a:t>
            </a:r>
            <a:r>
              <a:rPr lang="fr-CA" sz="2000" dirty="0" smtClean="0"/>
              <a:t> </a:t>
            </a:r>
            <a:r>
              <a:rPr lang="fr-CA" sz="2000" dirty="0"/>
              <a:t>d’asile </a:t>
            </a:r>
            <a:r>
              <a:rPr lang="fr-CA" sz="2000" dirty="0" smtClean="0"/>
              <a:t>ont déclaré </a:t>
            </a:r>
            <a:r>
              <a:rPr lang="fr-CA" sz="2000" dirty="0"/>
              <a:t>la </a:t>
            </a:r>
            <a:r>
              <a:rPr lang="fr-CA" sz="2000" dirty="0" smtClean="0"/>
              <a:t>violence familiale comme </a:t>
            </a:r>
            <a:r>
              <a:rPr lang="fr-CA" sz="2000" dirty="0"/>
              <a:t>motif de leur demande </a:t>
            </a:r>
            <a:r>
              <a:rPr lang="fr-CA" sz="2000" dirty="0" smtClean="0"/>
              <a:t>initiale</a:t>
            </a:r>
            <a:endParaRPr lang="fr-CA" sz="20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fr-CA" sz="2000" dirty="0"/>
              <a:t>En 2009, la CISR a signalé que 7 % de toutes les demandes d’asile étaient liées au sexe des </a:t>
            </a:r>
            <a:r>
              <a:rPr lang="fr-CA" sz="2000" dirty="0" smtClean="0"/>
              <a:t>demandeurs</a:t>
            </a:r>
            <a:endParaRPr lang="fr-CA" sz="20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fr-CA" sz="2000" dirty="0"/>
              <a:t>La majorité des demandes a été refusée en raison de l’incapacité de prouver l’absence de « protection de l’État »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0946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11679" y="457200"/>
            <a:ext cx="8532813" cy="887356"/>
          </a:xfrm>
        </p:spPr>
        <p:txBody>
          <a:bodyPr>
            <a:normAutofit/>
          </a:bodyPr>
          <a:lstStyle/>
          <a:p>
            <a:r>
              <a:rPr lang="fr-CA" sz="3200" dirty="0"/>
              <a:t>Analyse comparative entre les sexes en pratique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11679" y="1905000"/>
            <a:ext cx="8213221" cy="4800600"/>
          </a:xfrm>
        </p:spPr>
        <p:txBody>
          <a:bodyPr>
            <a:normAutofit fontScale="85000" lnSpcReduction="20000"/>
          </a:bodyPr>
          <a:lstStyle/>
          <a:p>
            <a:r>
              <a:rPr lang="fr-CA" dirty="0"/>
              <a:t>Obstacles juridiques pour la reconnaissance de la persécution liée au sexe </a:t>
            </a:r>
            <a:r>
              <a:rPr lang="fr-CA" sz="1800" dirty="0"/>
              <a:t>(</a:t>
            </a:r>
            <a:r>
              <a:rPr lang="fr-CA" sz="1800" dirty="0" err="1"/>
              <a:t>Mawani</a:t>
            </a:r>
            <a:r>
              <a:rPr lang="fr-CA" sz="1800" dirty="0"/>
              <a:t>, 1993)</a:t>
            </a:r>
          </a:p>
          <a:p>
            <a:pPr lvl="1"/>
            <a:r>
              <a:rPr lang="fr-CA" sz="2000" dirty="0"/>
              <a:t>La persécution à l’égard des femmes est souvent informelle, intime et indirecte</a:t>
            </a:r>
          </a:p>
          <a:p>
            <a:pPr lvl="1"/>
            <a:r>
              <a:rPr lang="fr-CA" sz="2000" dirty="0" smtClean="0"/>
              <a:t>La possibilité de refuge intérieur suppose que </a:t>
            </a:r>
            <a:r>
              <a:rPr lang="fr-CA" sz="2000" dirty="0"/>
              <a:t>les femmes jouissent d’une mobilité égale</a:t>
            </a:r>
          </a:p>
          <a:p>
            <a:pPr lvl="1"/>
            <a:r>
              <a:rPr lang="fr-CA" sz="2000" dirty="0"/>
              <a:t>Les </a:t>
            </a:r>
            <a:r>
              <a:rPr lang="fr-CA" sz="2000" dirty="0" smtClean="0"/>
              <a:t>exigences </a:t>
            </a:r>
            <a:r>
              <a:rPr lang="fr-CA" sz="2000" dirty="0"/>
              <a:t>quant aux preuves présument que les femmes ont accès à la justice</a:t>
            </a:r>
            <a:endParaRPr lang="fr-CA" sz="1800" dirty="0"/>
          </a:p>
          <a:p>
            <a:r>
              <a:rPr lang="fr-CA" dirty="0"/>
              <a:t>Pays qui accueillent des réfugiés par rapport aux pays sources </a:t>
            </a:r>
            <a:endParaRPr lang="fr-CA" sz="1900" dirty="0"/>
          </a:p>
          <a:p>
            <a:r>
              <a:rPr lang="fr-CA" dirty="0"/>
              <a:t>Réponse inégale à la violence « barbare » par rapport à la violence « universelle »</a:t>
            </a:r>
          </a:p>
          <a:p>
            <a:r>
              <a:rPr lang="fr-CA" dirty="0"/>
              <a:t>Réaction contre le féminisme et les mesures de défense de l’équité </a:t>
            </a:r>
            <a:r>
              <a:rPr lang="fr-CA" sz="1700" dirty="0"/>
              <a:t>(</a:t>
            </a:r>
            <a:r>
              <a:rPr lang="fr-CA" sz="1700" dirty="0" err="1"/>
              <a:t>Sadoway</a:t>
            </a:r>
            <a:r>
              <a:rPr lang="fr-CA" sz="1700" dirty="0"/>
              <a:t>, 2008)</a:t>
            </a:r>
          </a:p>
          <a:p>
            <a:pPr lvl="1"/>
            <a:r>
              <a:rPr lang="fr-CA" sz="2000" dirty="0"/>
              <a:t>Attention </a:t>
            </a:r>
            <a:r>
              <a:rPr lang="fr-CA" sz="2000" dirty="0" smtClean="0"/>
              <a:t>superficielle apportée </a:t>
            </a:r>
            <a:r>
              <a:rPr lang="fr-CA" sz="2000" dirty="0"/>
              <a:t>aux « directives » pour la </a:t>
            </a:r>
            <a:r>
              <a:rPr lang="fr-CA" sz="2000" dirty="0" smtClean="0"/>
              <a:t>violence</a:t>
            </a:r>
            <a:r>
              <a:rPr lang="fr-CA" sz="2000" dirty="0"/>
              <a:t> </a:t>
            </a:r>
            <a:r>
              <a:rPr lang="fr-CA" sz="2000" dirty="0" smtClean="0"/>
              <a:t>basée </a:t>
            </a:r>
            <a:r>
              <a:rPr lang="fr-CA" sz="2000" dirty="0"/>
              <a:t>sur le sexe</a:t>
            </a:r>
          </a:p>
          <a:p>
            <a:pPr lvl="1"/>
            <a:r>
              <a:rPr lang="fr-CA" sz="2000" dirty="0"/>
              <a:t>La CISR considère que l’existence de lois sur la violence familiale constitue une protection de l’État</a:t>
            </a:r>
          </a:p>
          <a:p>
            <a:pPr lvl="1"/>
            <a:r>
              <a:rPr lang="fr-CA" sz="2000" dirty="0"/>
              <a:t>Le processus d’appel n’évalue pas l’utilisation des d</a:t>
            </a:r>
            <a:r>
              <a:rPr lang="fr-CA" sz="2000" dirty="0" smtClean="0"/>
              <a:t>irectives concernant la persécution fondée sur le sexe</a:t>
            </a:r>
            <a:endParaRPr lang="fr-CA" sz="2000" dirty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091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600"/>
              <a:t>Programme</a:t>
            </a:r>
            <a:endParaRPr lang="fr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676400"/>
            <a:ext cx="7467600" cy="4797552"/>
          </a:xfrm>
        </p:spPr>
        <p:txBody>
          <a:bodyPr>
            <a:noAutofit/>
          </a:bodyPr>
          <a:lstStyle/>
          <a:p>
            <a:r>
              <a:rPr lang="fr-CA" sz="2800" dirty="0"/>
              <a:t>Migrant </a:t>
            </a:r>
            <a:r>
              <a:rPr lang="fr-CA" sz="2800" dirty="0" err="1"/>
              <a:t>Mothers</a:t>
            </a:r>
            <a:r>
              <a:rPr lang="fr-CA" sz="2800" dirty="0"/>
              <a:t> Project</a:t>
            </a:r>
          </a:p>
          <a:p>
            <a:r>
              <a:rPr lang="fr-CA" sz="2800" dirty="0"/>
              <a:t>Contexte canadien</a:t>
            </a:r>
          </a:p>
          <a:p>
            <a:r>
              <a:rPr lang="fr-CA" sz="2800" dirty="0"/>
              <a:t>Cadre théorique</a:t>
            </a:r>
          </a:p>
          <a:p>
            <a:r>
              <a:rPr lang="fr-CA" sz="2800" dirty="0"/>
              <a:t>Champs d’intérêt et principales préoccupations de l’étude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1452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362200" y="3886200"/>
            <a:ext cx="6553200" cy="2053590"/>
          </a:xfrm>
        </p:spPr>
        <p:txBody>
          <a:bodyPr>
            <a:normAutofit fontScale="90000"/>
          </a:bodyPr>
          <a:lstStyle/>
          <a:p>
            <a:r>
              <a:rPr lang="fr-CA" sz="3200" dirty="0"/>
              <a:t>Étude de cas : </a:t>
            </a:r>
            <a:br>
              <a:rPr lang="fr-CA" sz="3200" dirty="0"/>
            </a:br>
            <a:r>
              <a:rPr lang="fr-CA" sz="3200" dirty="0"/>
              <a:t>Réglementation des mariages transnationaux </a:t>
            </a:r>
            <a:r>
              <a:rPr lang="fr-CA" sz="3200" dirty="0" smtClean="0"/>
              <a:t>au moyen de </a:t>
            </a:r>
            <a:r>
              <a:rPr lang="fr-CA" sz="3200" dirty="0"/>
              <a:t>la Stratégie des frontières multiples du Canada </a:t>
            </a:r>
            <a:br>
              <a:rPr lang="fr-CA" sz="3200" dirty="0"/>
            </a:br>
            <a:r>
              <a:rPr lang="fr-CA" sz="3200" dirty="0"/>
              <a:t/>
            </a:r>
            <a:br>
              <a:rPr lang="fr-CA" sz="3200" dirty="0"/>
            </a:br>
            <a:r>
              <a:rPr lang="fr-CA" sz="2200" dirty="0"/>
              <a:t>2012-2017</a:t>
            </a:r>
            <a:endParaRPr lang="fr-CA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6313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413564"/>
            <a:ext cx="8304213" cy="914400"/>
          </a:xfrm>
        </p:spPr>
        <p:txBody>
          <a:bodyPr>
            <a:noAutofit/>
          </a:bodyPr>
          <a:lstStyle/>
          <a:p>
            <a:r>
              <a:rPr lang="fr-CA" sz="3600" dirty="0"/>
              <a:t>Résidence permanente </a:t>
            </a:r>
            <a:r>
              <a:rPr lang="fr-CA" sz="3600" dirty="0" smtClean="0"/>
              <a:t>conditionnelle (RPC) </a:t>
            </a:r>
            <a:r>
              <a:rPr lang="fr-CA" sz="3600" dirty="0"/>
              <a:t/>
            </a:r>
            <a:br>
              <a:rPr lang="fr-CA" sz="3600" dirty="0"/>
            </a:br>
            <a:r>
              <a:rPr lang="fr-CA" sz="2800" dirty="0"/>
              <a:t>(2012-2017)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80571" y="1886858"/>
            <a:ext cx="8053614" cy="486968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Introduite en octobre 2012 dans le cadre de la </a:t>
            </a:r>
            <a:r>
              <a:rPr lang="fr-CA" dirty="0" smtClean="0">
                <a:solidFill>
                  <a:srgbClr val="000000"/>
                </a:solidFill>
              </a:rPr>
              <a:t>lutte </a:t>
            </a:r>
            <a:r>
              <a:rPr lang="fr-CA" dirty="0">
                <a:solidFill>
                  <a:srgbClr val="000000"/>
                </a:solidFill>
              </a:rPr>
              <a:t>du gouvernement fédéral à l’égard de la « fraude liée aux mariages »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Condition de deux ans pour les époux/partenaires qui 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sont en relation depuis deux ans ou moins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n’ont pas d’enfants en commun</a:t>
            </a:r>
          </a:p>
          <a:p>
            <a:pPr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Conditions</a:t>
            </a:r>
          </a:p>
          <a:p>
            <a:pPr lvl="1"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Le couple cohabite dans une relation « conjugale » depuis deux </a:t>
            </a:r>
            <a:r>
              <a:rPr lang="fr-CA" dirty="0" smtClean="0">
                <a:solidFill>
                  <a:srgbClr val="000000"/>
                </a:solidFill>
              </a:rPr>
              <a:t>ans</a:t>
            </a:r>
            <a:endParaRPr lang="fr-CA" dirty="0">
              <a:solidFill>
                <a:srgbClr val="000000"/>
              </a:solidFill>
            </a:endParaRPr>
          </a:p>
          <a:p>
            <a:pPr lvl="1"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Les résidents permanents peuvent perdre leur statut s’ils ne satisfont pas à la condition ou si la relation prend </a:t>
            </a:r>
            <a:r>
              <a:rPr lang="fr-CA" dirty="0" smtClean="0">
                <a:solidFill>
                  <a:srgbClr val="000000"/>
                </a:solidFill>
              </a:rPr>
              <a:t>fin</a:t>
            </a:r>
            <a:endParaRPr lang="fr-CA" dirty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Exceptions</a:t>
            </a:r>
          </a:p>
          <a:p>
            <a:pPr lvl="1"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Décès du parrain </a:t>
            </a:r>
          </a:p>
          <a:p>
            <a:pPr lvl="1">
              <a:spcAft>
                <a:spcPts val="600"/>
              </a:spcAft>
              <a:buFont typeface="Wingdings" charset="2"/>
              <a:buChar char="q"/>
            </a:pPr>
            <a:r>
              <a:rPr lang="fr-CA" dirty="0">
                <a:solidFill>
                  <a:srgbClr val="000000"/>
                </a:solidFill>
              </a:rPr>
              <a:t>« Mauvais traitements ou négligence »</a:t>
            </a:r>
          </a:p>
          <a:p>
            <a:pPr>
              <a:spcAft>
                <a:spcPts val="600"/>
              </a:spcAft>
              <a:buFont typeface="Wingdings" charset="2"/>
              <a:buChar char="q"/>
            </a:pPr>
            <a:r>
              <a:rPr lang="fr-CA" dirty="0" smtClean="0">
                <a:solidFill>
                  <a:srgbClr val="FF0000"/>
                </a:solidFill>
              </a:rPr>
              <a:t>ABROGÉE </a:t>
            </a:r>
            <a:r>
              <a:rPr lang="fr-CA" dirty="0">
                <a:solidFill>
                  <a:srgbClr val="FF0000"/>
                </a:solidFill>
              </a:rPr>
              <a:t>en avril 2017</a:t>
            </a:r>
          </a:p>
          <a:p>
            <a:pPr marL="365760" lvl="1" indent="0">
              <a:spcAft>
                <a:spcPts val="600"/>
              </a:spcAft>
              <a:buNone/>
            </a:pPr>
            <a:endParaRPr lang="fr-CA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endParaRPr lang="fr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845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200"/>
              <a:t>Mariages internationaux et </a:t>
            </a:r>
            <a:br>
              <a:rPr lang="fr-CA" sz="3200"/>
            </a:br>
            <a:r>
              <a:rPr lang="fr-CA" sz="3200"/>
              <a:t>Stratégie des frontières multiples du Canada</a:t>
            </a:r>
            <a:endParaRPr lang="fr-CA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Demande de parrainage et entrevue pour prouver que la « relation est authentique »</a:t>
            </a:r>
          </a:p>
          <a:p>
            <a:r>
              <a:rPr lang="fr-CA" dirty="0"/>
              <a:t>Vérification des antécédents criminels</a:t>
            </a:r>
          </a:p>
          <a:p>
            <a:r>
              <a:rPr lang="fr-CA" dirty="0"/>
              <a:t>Interdiction de la polygamie </a:t>
            </a:r>
          </a:p>
          <a:p>
            <a:r>
              <a:rPr lang="fr-CA" dirty="0"/>
              <a:t>Obligation de visa pour entrer au Canada</a:t>
            </a:r>
          </a:p>
          <a:p>
            <a:r>
              <a:rPr lang="fr-CA" dirty="0"/>
              <a:t>Contrôles frontaliers aux points d’entrée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  <p:custDataLst>
              <p:tags r:id="rId3"/>
            </p:custDataLst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fr-CA" strike="sngStrike" dirty="0" smtClean="0"/>
              <a:t>RPC </a:t>
            </a:r>
            <a:r>
              <a:rPr lang="fr-CA" strike="sngStrike" dirty="0"/>
              <a:t>(2 ans)</a:t>
            </a:r>
          </a:p>
          <a:p>
            <a:pPr>
              <a:spcAft>
                <a:spcPts val="600"/>
              </a:spcAft>
            </a:pPr>
            <a:r>
              <a:rPr lang="fr-CA" dirty="0"/>
              <a:t>Interdiction de parrainage (5 ans)</a:t>
            </a:r>
          </a:p>
          <a:p>
            <a:pPr>
              <a:spcAft>
                <a:spcPts val="600"/>
              </a:spcAft>
            </a:pPr>
            <a:r>
              <a:rPr lang="fr-CA" dirty="0"/>
              <a:t>Fausses déclarations</a:t>
            </a:r>
          </a:p>
          <a:p>
            <a:pPr>
              <a:spcAft>
                <a:spcPts val="600"/>
              </a:spcAft>
            </a:pPr>
            <a:r>
              <a:rPr lang="fr-CA" dirty="0"/>
              <a:t>Engagement (3 ans)</a:t>
            </a:r>
          </a:p>
          <a:p>
            <a:pPr>
              <a:spcAft>
                <a:spcPts val="600"/>
              </a:spcAft>
            </a:pPr>
            <a:r>
              <a:rPr lang="fr-CA" dirty="0"/>
              <a:t>Interdiction de territoire pour criminalité</a:t>
            </a:r>
          </a:p>
          <a:p>
            <a:pPr>
              <a:spcAft>
                <a:spcPts val="600"/>
              </a:spcAft>
            </a:pPr>
            <a:r>
              <a:rPr lang="fr-CA" dirty="0"/>
              <a:t>Polygamie et interdiction de territoire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fr-CA" dirty="0"/>
              <a:t>Avant l’immigration	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fr-CA" dirty="0"/>
              <a:t>Après l’immigration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0507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7467600" cy="1173162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Profil statistique des </a:t>
            </a:r>
            <a:r>
              <a:rPr lang="fr-CA" sz="3600" dirty="0" smtClean="0"/>
              <a:t>époux/épouses </a:t>
            </a:r>
            <a:r>
              <a:rPr lang="fr-CA" sz="3600" dirty="0"/>
              <a:t>parrainés</a:t>
            </a:r>
            <a:r>
              <a:rPr lang="fr-CA" dirty="0"/>
              <a:t/>
            </a:r>
            <a:br>
              <a:rPr lang="fr-CA" dirty="0"/>
            </a:br>
            <a:r>
              <a:rPr lang="fr-CA" sz="2000" dirty="0"/>
              <a:t> (2013 - 2015)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85800" y="1828800"/>
            <a:ext cx="7239000" cy="4724400"/>
          </a:xfrm>
        </p:spPr>
        <p:txBody>
          <a:bodyPr>
            <a:normAutofit fontScale="77500" lnSpcReduction="20000"/>
          </a:bodyPr>
          <a:lstStyle/>
          <a:p>
            <a:r>
              <a:rPr lang="fr-CA" sz="2800" dirty="0">
                <a:solidFill>
                  <a:srgbClr val="FF0000"/>
                </a:solidFill>
              </a:rPr>
              <a:t>58 218 </a:t>
            </a:r>
            <a:r>
              <a:rPr lang="fr-CA" sz="2800" dirty="0" smtClean="0"/>
              <a:t>époux/épouses</a:t>
            </a:r>
            <a:r>
              <a:rPr lang="fr-CA" sz="2800" dirty="0"/>
              <a:t>, conjoint(e)s de fait, partenaires conjugaux et enfants nouvellement parrainés ont reçu la </a:t>
            </a:r>
            <a:r>
              <a:rPr lang="fr-CA" sz="2800" dirty="0" smtClean="0"/>
              <a:t>RPC </a:t>
            </a:r>
            <a:r>
              <a:rPr lang="fr-CA" sz="2200" dirty="0" smtClean="0"/>
              <a:t>(gouvernement </a:t>
            </a:r>
            <a:r>
              <a:rPr lang="fr-CA" sz="2200" dirty="0"/>
              <a:t>du Canada, 2016)</a:t>
            </a:r>
          </a:p>
          <a:p>
            <a:r>
              <a:rPr lang="fr-CA" sz="2800" dirty="0">
                <a:solidFill>
                  <a:srgbClr val="FF0000"/>
                </a:solidFill>
              </a:rPr>
              <a:t>42 % </a:t>
            </a:r>
            <a:r>
              <a:rPr lang="fr-CA" sz="2800" dirty="0"/>
              <a:t>de tous les </a:t>
            </a:r>
            <a:r>
              <a:rPr lang="fr-CA" sz="2800" dirty="0" smtClean="0"/>
              <a:t>époux/épouses</a:t>
            </a:r>
            <a:r>
              <a:rPr lang="fr-CA" sz="2800" dirty="0"/>
              <a:t>, conjoint(e)s de fait et enfants du Programme de regroupement familial</a:t>
            </a:r>
          </a:p>
          <a:p>
            <a:r>
              <a:rPr lang="fr-CA" sz="2800" dirty="0">
                <a:solidFill>
                  <a:srgbClr val="FF0000"/>
                </a:solidFill>
              </a:rPr>
              <a:t>63 % </a:t>
            </a:r>
            <a:r>
              <a:rPr lang="fr-CA" sz="2800" dirty="0"/>
              <a:t>des </a:t>
            </a:r>
            <a:r>
              <a:rPr lang="fr-CA" sz="2800" dirty="0" smtClean="0"/>
              <a:t>époux/épouses </a:t>
            </a:r>
            <a:r>
              <a:rPr lang="fr-CA" sz="2800" dirty="0"/>
              <a:t>parrainés </a:t>
            </a:r>
            <a:r>
              <a:rPr lang="fr-CA" sz="2800" dirty="0" smtClean="0"/>
              <a:t>au titre de la RPC étaient </a:t>
            </a:r>
            <a:r>
              <a:rPr lang="fr-CA" sz="2800" dirty="0"/>
              <a:t>des femmes</a:t>
            </a:r>
          </a:p>
          <a:p>
            <a:r>
              <a:rPr lang="fr-CA" sz="2800" dirty="0"/>
              <a:t>Cinq principaux pays affichant les </a:t>
            </a:r>
            <a:r>
              <a:rPr lang="fr-CA" sz="2800" u="sng" dirty="0"/>
              <a:t>volumes les plus élevés</a:t>
            </a:r>
            <a:r>
              <a:rPr lang="fr-CA" sz="2800" dirty="0"/>
              <a:t> de RPC :</a:t>
            </a:r>
          </a:p>
          <a:p>
            <a:pPr lvl="1"/>
            <a:r>
              <a:rPr lang="fr-CA" sz="2600" dirty="0"/>
              <a:t>Inde, Chine, Philippines, États-Unis, Maroc</a:t>
            </a:r>
          </a:p>
          <a:p>
            <a:r>
              <a:rPr lang="fr-CA" sz="2800" dirty="0"/>
              <a:t>Sept principaux pays affichant les </a:t>
            </a:r>
            <a:r>
              <a:rPr lang="fr-CA" sz="2800" u="sng" dirty="0"/>
              <a:t>proportions les plus élevées</a:t>
            </a:r>
            <a:r>
              <a:rPr lang="fr-CA" sz="2800" dirty="0"/>
              <a:t> de RPC :</a:t>
            </a:r>
          </a:p>
          <a:p>
            <a:pPr lvl="1"/>
            <a:r>
              <a:rPr lang="fr-CA" sz="2600" dirty="0"/>
              <a:t>Turquie, Tunisie, Azerbaïdjan, Algérie, Népal, Maroc, Cuba</a:t>
            </a:r>
          </a:p>
          <a:p>
            <a:pPr lvl="1"/>
            <a:r>
              <a:rPr lang="fr-CA" sz="2600" dirty="0"/>
              <a:t>Une moyenne de 51 %-56 % a reçu la RPC</a:t>
            </a:r>
          </a:p>
          <a:p>
            <a:pPr lvl="1"/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10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Impacts de la </a:t>
            </a:r>
            <a:r>
              <a:rPr lang="fr-CA" sz="3600" dirty="0" smtClean="0"/>
              <a:t>résidence permanente conditionnelle</a:t>
            </a:r>
            <a:endParaRPr lang="fr-CA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3400" y="1600200"/>
            <a:ext cx="8153400" cy="471533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fr-CA" sz="2800" dirty="0"/>
              <a:t>La demande d’une « exception pour mauvais traitements et négligence » était contradictoire</a:t>
            </a:r>
          </a:p>
          <a:p>
            <a:r>
              <a:rPr lang="fr-CA" sz="2800" dirty="0"/>
              <a:t>Beaucoup craignaient les conséquences d’une telle demande à CIC/IRCC</a:t>
            </a:r>
            <a:endParaRPr lang="fr-CA" dirty="0"/>
          </a:p>
          <a:p>
            <a:pPr lvl="2"/>
            <a:r>
              <a:rPr lang="fr-CA" sz="2400" dirty="0"/>
              <a:t>Femmes avec des enfants ayant une </a:t>
            </a:r>
            <a:r>
              <a:rPr lang="fr-CA" sz="2400" dirty="0" smtClean="0"/>
              <a:t>RPC</a:t>
            </a:r>
            <a:endParaRPr lang="fr-CA" sz="2400" dirty="0"/>
          </a:p>
          <a:p>
            <a:pPr lvl="2"/>
            <a:r>
              <a:rPr lang="fr-CA" sz="2400" dirty="0"/>
              <a:t>Les fournisseurs de services signalent que les femmes demeurent avec des partenaires </a:t>
            </a:r>
            <a:r>
              <a:rPr lang="fr-CA" sz="2400" dirty="0" smtClean="0"/>
              <a:t>violents, </a:t>
            </a:r>
            <a:r>
              <a:rPr lang="fr-CA" sz="2400" dirty="0"/>
              <a:t>de peur de perdre leur statut</a:t>
            </a:r>
          </a:p>
          <a:p>
            <a:pPr lvl="2"/>
            <a:r>
              <a:rPr lang="fr-CA" sz="2400" dirty="0"/>
              <a:t>La crainte de signaler des </a:t>
            </a:r>
            <a:r>
              <a:rPr lang="fr-CA" sz="2400" dirty="0" smtClean="0"/>
              <a:t>mauvais traitements </a:t>
            </a:r>
            <a:r>
              <a:rPr lang="fr-CA" sz="2400" dirty="0"/>
              <a:t>à la police est liée à la peur d’être expulsée</a:t>
            </a:r>
          </a:p>
          <a:p>
            <a:pPr lvl="0"/>
            <a:r>
              <a:rPr lang="fr-CA" sz="2800" dirty="0"/>
              <a:t>Cas de rupture du mariage</a:t>
            </a:r>
          </a:p>
          <a:p>
            <a:pPr lvl="1"/>
            <a:r>
              <a:rPr lang="fr-CA" sz="2400" dirty="0"/>
              <a:t>Après son arrivée au Canada, l’immigrant parrainé apprend que son époux/conjoint a une nouvelle relation</a:t>
            </a:r>
          </a:p>
          <a:p>
            <a:pPr lvl="1"/>
            <a:r>
              <a:rPr lang="fr-CA" sz="2400" dirty="0"/>
              <a:t>Les époux/conjoints se séparent à l’amiable</a:t>
            </a:r>
          </a:p>
          <a:p>
            <a:pPr lvl="0"/>
            <a:r>
              <a:rPr lang="fr-CA" sz="2800" dirty="0"/>
              <a:t>Les cas où les exceptions pour mauvais traitements et négligence ont été refusées avaient pour motif le fait que la violence n’était pas « assez grave »</a:t>
            </a:r>
          </a:p>
          <a:p>
            <a:pPr lvl="1"/>
            <a:r>
              <a:rPr lang="fr-CA" sz="2500" dirty="0"/>
              <a:t>Des agents de CIC ont interviewé des </a:t>
            </a:r>
            <a:r>
              <a:rPr lang="fr-CA" sz="2500" dirty="0" smtClean="0"/>
              <a:t>époux/épouses </a:t>
            </a:r>
            <a:r>
              <a:rPr lang="fr-CA" sz="2500" dirty="0"/>
              <a:t>et des membres de la famille, ce qui a augmenté le risque pour les femmes qui cherchaient une protection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953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1962" y="381000"/>
            <a:ext cx="7467600" cy="808038"/>
          </a:xfrm>
        </p:spPr>
        <p:txBody>
          <a:bodyPr>
            <a:normAutofit fontScale="90000"/>
          </a:bodyPr>
          <a:lstStyle/>
          <a:p>
            <a:r>
              <a:rPr lang="fr-CA" sz="3600"/>
              <a:t>Leçons tirées de la mise en œuvre de la RPC</a:t>
            </a:r>
            <a:endParaRPr lang="fr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85800" y="1600200"/>
            <a:ext cx="7239000" cy="48737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fr-CA" dirty="0"/>
              <a:t>Une construction d’apparence neutre du concept d’« </a:t>
            </a:r>
            <a:r>
              <a:rPr lang="fr-CA" dirty="0" smtClean="0"/>
              <a:t>époux/épouse </a:t>
            </a:r>
            <a:r>
              <a:rPr lang="fr-CA" dirty="0"/>
              <a:t>parrainé(e) » masque des effets raciaux et liés au sexe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fr-CA" dirty="0"/>
              <a:t>Effet composé des contrôles avant et après la migration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fr-CA" dirty="0"/>
              <a:t>Renforce le contrôle des immigrants racialisés/musulmans comme des suspects pouvant avoir une intention criminelle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fr-CA" dirty="0"/>
              <a:t>Favorise la discrimination raciale et sexuelle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fr-CA" dirty="0"/>
              <a:t>Rôle ambigu d’IRCC dans la protection des personnes maltraitées par leur répondant : 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fr-CA" dirty="0"/>
              <a:t>	</a:t>
            </a:r>
            <a:r>
              <a:rPr lang="fr-CA" sz="1900" dirty="0"/>
              <a:t>Parents et grands-parents </a:t>
            </a:r>
            <a:r>
              <a:rPr lang="fr-CA" sz="1900" dirty="0" smtClean="0"/>
              <a:t>	Époux/épouse ou partenaire</a:t>
            </a:r>
            <a:endParaRPr lang="fr-CA" sz="1900" dirty="0"/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fr-CA" sz="1900" dirty="0"/>
              <a:t>	Enfants                                </a:t>
            </a:r>
            <a:r>
              <a:rPr lang="fr-CA" sz="1900" dirty="0" smtClean="0"/>
              <a:t>	Travailleurs </a:t>
            </a:r>
            <a:r>
              <a:rPr lang="fr-CA" sz="1900" dirty="0"/>
              <a:t>étrangers temporaires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002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CA" dirty="0"/>
              <a:t>Recommandations du MMP en matière de politiques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fr-CA" b="1" dirty="0"/>
              <a:t>Abroger la </a:t>
            </a:r>
            <a:r>
              <a:rPr lang="fr-CA" b="1" dirty="0" smtClean="0"/>
              <a:t>RPC</a:t>
            </a:r>
            <a:r>
              <a:rPr lang="fr-CA" dirty="0" smtClean="0"/>
              <a:t> </a:t>
            </a:r>
            <a:r>
              <a:rPr lang="fr-CA" dirty="0"/>
              <a:t>et </a:t>
            </a:r>
            <a:r>
              <a:rPr lang="fr-CA" dirty="0" smtClean="0"/>
              <a:t>ne plus imposer le respect de cette condition aux personnes </a:t>
            </a:r>
            <a:r>
              <a:rPr lang="fr-CA" dirty="0"/>
              <a:t>qui l’ont reçue depuis 2012 – </a:t>
            </a:r>
            <a:r>
              <a:rPr lang="fr-CA" dirty="0">
                <a:solidFill>
                  <a:srgbClr val="FF0000"/>
                </a:solidFill>
              </a:rPr>
              <a:t>ABROGÉE!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fr-CA" b="1" dirty="0"/>
              <a:t>Offrir une dispense aux</a:t>
            </a:r>
            <a:r>
              <a:rPr lang="fr-CA" dirty="0"/>
              <a:t> </a:t>
            </a:r>
            <a:r>
              <a:rPr lang="fr-CA" dirty="0" smtClean="0"/>
              <a:t>époux/épouses et partenaires </a:t>
            </a:r>
            <a:r>
              <a:rPr lang="fr-CA" dirty="0"/>
              <a:t>parrainés se trouvant au Canada qui sont maltraités par leur répondant (prévoir une voie pour leur permettre d’accéder à la résidence permanente)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fr-CA" b="1" dirty="0"/>
              <a:t>Renoncer à l’interdiction de 5 ans et aux conditions de l’engagement </a:t>
            </a:r>
            <a:r>
              <a:rPr lang="fr-CA" dirty="0"/>
              <a:t>dans les cas de mauvais traitements et de négligence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fr-CA" b="1" dirty="0"/>
              <a:t>Réduire les délais de traitement</a:t>
            </a:r>
            <a:r>
              <a:rPr lang="fr-CA" dirty="0"/>
              <a:t> pour les </a:t>
            </a:r>
            <a:r>
              <a:rPr lang="fr-CA" dirty="0" smtClean="0"/>
              <a:t>époux/épouses </a:t>
            </a:r>
            <a:r>
              <a:rPr lang="fr-CA" dirty="0"/>
              <a:t>et les partenaires parrainés à l’étranger et au Canada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fr-CA" dirty="0"/>
              <a:t>Élargir de façon permanente </a:t>
            </a:r>
            <a:r>
              <a:rPr lang="fr-CA" b="1" dirty="0"/>
              <a:t>l’autorisation de travail</a:t>
            </a:r>
            <a:r>
              <a:rPr lang="fr-CA" dirty="0"/>
              <a:t> aux </a:t>
            </a:r>
            <a:r>
              <a:rPr lang="fr-CA" dirty="0" smtClean="0"/>
              <a:t>époux/épouses et partenaires </a:t>
            </a:r>
            <a:r>
              <a:rPr lang="fr-CA" dirty="0"/>
              <a:t>parrainés au Canada qui attendent que leur demande soit traitée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405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001000" cy="1143000"/>
          </a:xfrm>
        </p:spPr>
        <p:txBody>
          <a:bodyPr/>
          <a:lstStyle/>
          <a:p>
            <a:r>
              <a:rPr lang="fr-CA" dirty="0"/>
              <a:t>Recommandations du MMP en matière de politiques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fr-CA" dirty="0"/>
              <a:t>Introduire </a:t>
            </a:r>
            <a:r>
              <a:rPr lang="fr-CA" b="1" dirty="0"/>
              <a:t>des protections à la vie privée</a:t>
            </a:r>
            <a:r>
              <a:rPr lang="fr-CA" dirty="0"/>
              <a:t> pour les victimes d’actes criminels qui rapportent de la violence </a:t>
            </a:r>
            <a:r>
              <a:rPr lang="fr-CA" dirty="0" smtClean="0"/>
              <a:t>familiale </a:t>
            </a:r>
            <a:r>
              <a:rPr lang="fr-CA" dirty="0"/>
              <a:t>ou de la traite de personnes à la police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fr-CA" b="1" dirty="0"/>
              <a:t>Réduire les frais pour les demandes </a:t>
            </a:r>
            <a:r>
              <a:rPr lang="fr-CA" dirty="0"/>
              <a:t>de résidence permanente et de citoyenneté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fr-CA" b="1" dirty="0"/>
              <a:t>Retirer le Mexique </a:t>
            </a:r>
            <a:r>
              <a:rPr lang="fr-CA" dirty="0"/>
              <a:t>de la liste des pays sûrs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fr-CA" dirty="0"/>
              <a:t>Exiger </a:t>
            </a:r>
            <a:r>
              <a:rPr lang="fr-CA" b="1" dirty="0"/>
              <a:t>que des directives axées sur le sexe soient appliquées </a:t>
            </a:r>
            <a:r>
              <a:rPr lang="fr-CA" b="1" dirty="0" smtClean="0"/>
              <a:t>substantiellement</a:t>
            </a:r>
            <a:r>
              <a:rPr lang="fr-CA" dirty="0" smtClean="0"/>
              <a:t> </a:t>
            </a:r>
            <a:r>
              <a:rPr lang="fr-CA" dirty="0"/>
              <a:t>à toutes les décisions en matière d’asile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fr-CA" b="1" dirty="0"/>
              <a:t>Délivrer des permis de travail ouverts </a:t>
            </a:r>
            <a:r>
              <a:rPr lang="fr-CA" dirty="0"/>
              <a:t>aux travailleurs étrangers temporaires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fr-CA" dirty="0"/>
              <a:t>Promouvoir </a:t>
            </a:r>
            <a:r>
              <a:rPr lang="fr-CA" b="1" dirty="0"/>
              <a:t>une stratégie nationale d’immigration/un sanctuaire</a:t>
            </a:r>
            <a:r>
              <a:rPr lang="fr-CA" dirty="0"/>
              <a:t> afin que les immigrants victimes de mauvais traitements ou de négligence puissent accéder aux services essentiels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7320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152400" y="76200"/>
            <a:ext cx="6507163" cy="7350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fr-CA" sz="3200" dirty="0">
                <a:ea typeface="ＭＳ Ｐゴシック" charset="-128"/>
              </a:rPr>
              <a:t>Migrant </a:t>
            </a:r>
            <a:r>
              <a:rPr lang="fr-CA" sz="3200" dirty="0" err="1">
                <a:ea typeface="ＭＳ Ｐゴシック" charset="-128"/>
              </a:rPr>
              <a:t>Mothers</a:t>
            </a:r>
            <a:r>
              <a:rPr lang="fr-CA" sz="3200" dirty="0">
                <a:ea typeface="ＭＳ Ｐゴシック" charset="-128"/>
              </a:rPr>
              <a:t> Project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  <p:custDataLst>
              <p:tags r:id="rId2"/>
            </p:custDataLst>
          </p:nvPr>
        </p:nvSpPr>
        <p:spPr>
          <a:xfrm>
            <a:off x="564480" y="4608513"/>
            <a:ext cx="6535738" cy="20177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CA" sz="1600" dirty="0">
                <a:latin typeface="Arial" charset="0"/>
                <a:cs typeface="ＭＳ Ｐゴシック" charset="0"/>
              </a:rPr>
              <a:t>Enquêteuse principale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CA" sz="1600" dirty="0" err="1">
                <a:latin typeface="Arial" charset="0"/>
                <a:cs typeface="ＭＳ Ｐゴシック" charset="0"/>
              </a:rPr>
              <a:t>Rupaleem</a:t>
            </a:r>
            <a:r>
              <a:rPr lang="fr-CA" sz="1600" dirty="0">
                <a:latin typeface="Arial" charset="0"/>
                <a:cs typeface="ＭＳ Ｐゴシック" charset="0"/>
              </a:rPr>
              <a:t> </a:t>
            </a:r>
            <a:r>
              <a:rPr lang="fr-CA" sz="1600" dirty="0" err="1">
                <a:latin typeface="Arial" charset="0"/>
                <a:cs typeface="ＭＳ Ｐゴシック" charset="0"/>
              </a:rPr>
              <a:t>Bhuyan</a:t>
            </a:r>
            <a:r>
              <a:rPr lang="fr-CA" sz="1600" dirty="0">
                <a:latin typeface="Arial" charset="0"/>
                <a:cs typeface="ＭＳ Ｐゴシック" charset="0"/>
              </a:rPr>
              <a:t>, Ph. D.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CA" sz="1600" dirty="0">
                <a:latin typeface="Arial" charset="0"/>
                <a:cs typeface="ＭＳ Ｐゴシック" charset="0"/>
              </a:rPr>
              <a:t>Professeure agrégée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CA" sz="1600" dirty="0">
                <a:latin typeface="Arial" charset="0"/>
                <a:cs typeface="ＭＳ Ｐゴシック" charset="0"/>
              </a:rPr>
              <a:t>Faculté de </a:t>
            </a:r>
            <a:r>
              <a:rPr lang="fr-CA" sz="1600" dirty="0" smtClean="0">
                <a:latin typeface="Arial" charset="0"/>
                <a:cs typeface="ＭＳ Ｐゴシック" charset="0"/>
              </a:rPr>
              <a:t>travail </a:t>
            </a:r>
            <a:r>
              <a:rPr lang="fr-CA" sz="1600" dirty="0">
                <a:latin typeface="Arial" charset="0"/>
                <a:cs typeface="ＭＳ Ｐゴシック" charset="0"/>
              </a:rPr>
              <a:t>social Factor-</a:t>
            </a:r>
            <a:r>
              <a:rPr lang="fr-CA" sz="1600" dirty="0" err="1">
                <a:latin typeface="Arial" charset="0"/>
                <a:cs typeface="ＭＳ Ｐゴシック" charset="0"/>
              </a:rPr>
              <a:t>Inwentash</a:t>
            </a:r>
            <a:r>
              <a:rPr lang="fr-CA" sz="1600" dirty="0">
                <a:latin typeface="Arial" charset="0"/>
                <a:cs typeface="ＭＳ Ｐゴシック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CA" sz="1600" dirty="0">
                <a:latin typeface="Arial" charset="0"/>
                <a:cs typeface="ＭＳ Ｐゴシック" charset="0"/>
              </a:rPr>
              <a:t>Université de Toronto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CA" sz="1600" u="sng" dirty="0">
                <a:latin typeface="Arial" charset="0"/>
                <a:cs typeface="ＭＳ Ｐゴシック" charset="0"/>
                <a:hlinkClick r:id="rId9"/>
              </a:rPr>
              <a:t>r.bhuyan@utoronto.ca</a:t>
            </a:r>
            <a:endParaRPr lang="fr-CA" sz="1600" dirty="0">
              <a:latin typeface="Arial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fr-CA" sz="1600" dirty="0">
              <a:latin typeface="Arial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fr-CA" sz="1600" dirty="0">
                <a:latin typeface="Arial" charset="0"/>
                <a:cs typeface="ＭＳ Ｐゴシック" charset="0"/>
              </a:rPr>
              <a:t>Site Web du projet (en anglais) : </a:t>
            </a:r>
            <a:r>
              <a:rPr lang="fr-CA" sz="1600" dirty="0">
                <a:latin typeface="Arial" charset="0"/>
                <a:cs typeface="ＭＳ Ｐゴシック" charset="0"/>
                <a:hlinkClick r:id="rId10"/>
              </a:rPr>
              <a:t>http://migrantmothersproject.com</a:t>
            </a:r>
            <a:r>
              <a:rPr lang="fr-CA" sz="1600" dirty="0">
                <a:latin typeface="Arial" charset="0"/>
                <a:cs typeface="ＭＳ Ｐゴシック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fr-CA" sz="1600" dirty="0">
                <a:latin typeface="Arial" charset="0"/>
                <a:cs typeface="ＭＳ Ｐゴシック" charset="0"/>
              </a:rPr>
              <a:t>Page Facebook </a:t>
            </a:r>
            <a:r>
              <a:rPr lang="fr-CA" altLang="ja-JP" sz="1600" dirty="0">
                <a:solidFill>
                  <a:srgbClr val="0070C0"/>
                </a:solidFill>
                <a:latin typeface="Arial" charset="0"/>
                <a:cs typeface="ＭＳ Ｐゴシック" charset="0"/>
              </a:rPr>
              <a:t>« </a:t>
            </a:r>
            <a:r>
              <a:rPr lang="fr-CA" altLang="ja-JP" sz="1600" dirty="0" err="1">
                <a:solidFill>
                  <a:srgbClr val="0070C0"/>
                </a:solidFill>
                <a:latin typeface="Arial" charset="0"/>
                <a:cs typeface="ＭＳ Ｐゴシック" charset="0"/>
              </a:rPr>
              <a:t>MigrantMothersProject</a:t>
            </a:r>
            <a:r>
              <a:rPr lang="fr-CA" altLang="ja-JP" sz="1600" dirty="0">
                <a:solidFill>
                  <a:srgbClr val="0070C0"/>
                </a:solidFill>
                <a:latin typeface="Arial" charset="0"/>
                <a:cs typeface="ＭＳ Ｐゴシック" charset="0"/>
              </a:rPr>
              <a:t> »</a:t>
            </a:r>
          </a:p>
        </p:txBody>
      </p:sp>
      <p:pic>
        <p:nvPicPr>
          <p:cNvPr id="31749" name="Picture 5" descr="C:\Users\rbhuyan\Desktop\9473058_orig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2570163"/>
            <a:ext cx="32162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Box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9320" y="1284982"/>
            <a:ext cx="41902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CA" b="1" i="1" dirty="0" err="1">
                <a:solidFill>
                  <a:srgbClr val="F40C96"/>
                </a:solidFill>
              </a:rPr>
              <a:t>Til</a:t>
            </a:r>
            <a:r>
              <a:rPr lang="fr-CA" b="1" i="1" dirty="0">
                <a:solidFill>
                  <a:srgbClr val="F40C96"/>
                </a:solidFill>
              </a:rPr>
              <a:t> Immigrations </a:t>
            </a:r>
            <a:r>
              <a:rPr lang="fr-CA" b="1" i="1" dirty="0" err="1">
                <a:solidFill>
                  <a:srgbClr val="F40C96"/>
                </a:solidFill>
              </a:rPr>
              <a:t>Tears</a:t>
            </a:r>
            <a:r>
              <a:rPr lang="fr-CA" b="1" i="1" dirty="0">
                <a:solidFill>
                  <a:srgbClr val="F40C96"/>
                </a:solidFill>
              </a:rPr>
              <a:t> Us Apart: Stories of </a:t>
            </a:r>
            <a:r>
              <a:rPr lang="fr-CA" b="1" i="1" dirty="0" err="1">
                <a:solidFill>
                  <a:srgbClr val="F40C96"/>
                </a:solidFill>
              </a:rPr>
              <a:t>Strength</a:t>
            </a:r>
            <a:r>
              <a:rPr lang="fr-CA" b="1" i="1" dirty="0">
                <a:solidFill>
                  <a:srgbClr val="F40C96"/>
                </a:solidFill>
              </a:rPr>
              <a:t> </a:t>
            </a:r>
            <a:r>
              <a:rPr lang="fr-CA" b="1" i="1" dirty="0" err="1">
                <a:solidFill>
                  <a:srgbClr val="F40C96"/>
                </a:solidFill>
              </a:rPr>
              <a:t>through</a:t>
            </a:r>
            <a:r>
              <a:rPr lang="fr-CA" b="1" i="1" dirty="0">
                <a:solidFill>
                  <a:srgbClr val="F40C96"/>
                </a:solidFill>
              </a:rPr>
              <a:t> Struggle </a:t>
            </a:r>
            <a:r>
              <a:rPr lang="fr-CA" sz="1400" b="1" i="1" dirty="0">
                <a:solidFill>
                  <a:srgbClr val="F40C96"/>
                </a:solidFill>
              </a:rPr>
              <a:t>(Jusqu’à ce que l’immigration nous sépare : histoires de force dans l’adversité)</a:t>
            </a:r>
            <a:endParaRPr lang="fr-CA" b="1" dirty="0">
              <a:solidFill>
                <a:srgbClr val="F40C96"/>
              </a:solidFill>
            </a:endParaRPr>
          </a:p>
        </p:txBody>
      </p:sp>
      <p:pic>
        <p:nvPicPr>
          <p:cNvPr id="31751" name="Picture 6" descr="C:\Users\rbhuyan\Desktop\cropped-header.jp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313" y="2571750"/>
            <a:ext cx="3227387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2" name="Text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267200" y="914400"/>
            <a:ext cx="4191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CA" b="1" i="1" dirty="0" err="1">
                <a:solidFill>
                  <a:srgbClr val="F40C96"/>
                </a:solidFill>
              </a:rPr>
              <a:t>Unprotected</a:t>
            </a:r>
            <a:r>
              <a:rPr lang="fr-CA" b="1" i="1" dirty="0">
                <a:solidFill>
                  <a:srgbClr val="F40C96"/>
                </a:solidFill>
              </a:rPr>
              <a:t>, </a:t>
            </a:r>
            <a:r>
              <a:rPr lang="fr-CA" b="1" i="1" dirty="0" err="1">
                <a:solidFill>
                  <a:srgbClr val="F40C96"/>
                </a:solidFill>
              </a:rPr>
              <a:t>Unrecognized</a:t>
            </a:r>
            <a:r>
              <a:rPr lang="fr-CA" b="1" i="1" dirty="0">
                <a:solidFill>
                  <a:srgbClr val="F40C96"/>
                </a:solidFill>
              </a:rPr>
              <a:t>:</a:t>
            </a:r>
          </a:p>
          <a:p>
            <a:pPr eaLnBrk="1" hangingPunct="1"/>
            <a:r>
              <a:rPr lang="fr-CA" b="1" i="1" dirty="0">
                <a:solidFill>
                  <a:srgbClr val="F40C96"/>
                </a:solidFill>
              </a:rPr>
              <a:t>Canadian Immigration Policy and Violence Against </a:t>
            </a:r>
            <a:r>
              <a:rPr lang="fr-CA" b="1" i="1" dirty="0" err="1">
                <a:solidFill>
                  <a:srgbClr val="F40C96"/>
                </a:solidFill>
              </a:rPr>
              <a:t>Women</a:t>
            </a:r>
            <a:r>
              <a:rPr lang="fr-CA" b="1" i="1" dirty="0">
                <a:solidFill>
                  <a:srgbClr val="F40C96"/>
                </a:solidFill>
              </a:rPr>
              <a:t>, 2008-2013 </a:t>
            </a:r>
            <a:r>
              <a:rPr lang="fr-CA" sz="1400" b="1" i="1" dirty="0">
                <a:solidFill>
                  <a:srgbClr val="F40C96"/>
                </a:solidFill>
              </a:rPr>
              <a:t>(Sans protection, sans reconnaissance : La politique en matière d’immigration du Canada et la violence contre les femmes, 2008-2013)</a:t>
            </a:r>
            <a:endParaRPr lang="fr-CA" b="1" dirty="0">
              <a:solidFill>
                <a:srgbClr val="F40C9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1431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200" dirty="0"/>
              <a:t>Bibliographie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fr-CA" sz="1600" dirty="0"/>
              <a:t>BHUYAN, R., et SMITH-CARRIER, T. (2012). Constructions of migrant </a:t>
            </a:r>
            <a:r>
              <a:rPr lang="fr-CA" sz="1600" dirty="0" err="1"/>
              <a:t>rights</a:t>
            </a:r>
            <a:r>
              <a:rPr lang="fr-CA" sz="1600" dirty="0"/>
              <a:t> in Canada: Is </a:t>
            </a:r>
            <a:r>
              <a:rPr lang="fr-CA" sz="1600" dirty="0" err="1"/>
              <a:t>subnational</a:t>
            </a:r>
            <a:r>
              <a:rPr lang="fr-CA" sz="1600" dirty="0"/>
              <a:t> </a:t>
            </a:r>
            <a:r>
              <a:rPr lang="fr-CA" sz="1600" dirty="0" err="1"/>
              <a:t>citizenship</a:t>
            </a:r>
            <a:r>
              <a:rPr lang="fr-CA" sz="1600" dirty="0"/>
              <a:t> possible?. </a:t>
            </a:r>
            <a:r>
              <a:rPr lang="fr-CA" sz="1600" i="1" dirty="0" err="1"/>
              <a:t>Citizenship</a:t>
            </a:r>
            <a:r>
              <a:rPr lang="fr-CA" sz="1600" i="1" dirty="0"/>
              <a:t> </a:t>
            </a:r>
            <a:r>
              <a:rPr lang="fr-CA" sz="1600" i="1" dirty="0" err="1"/>
              <a:t>Studies</a:t>
            </a:r>
            <a:r>
              <a:rPr lang="fr-CA" sz="1600" dirty="0"/>
              <a:t>, </a:t>
            </a:r>
            <a:r>
              <a:rPr lang="fr-CA" sz="1600" i="1" dirty="0"/>
              <a:t>16</a:t>
            </a:r>
            <a:r>
              <a:rPr lang="fr-CA" sz="1600" dirty="0"/>
              <a:t>(2), 203-221.</a:t>
            </a:r>
          </a:p>
          <a:p>
            <a:r>
              <a:rPr lang="fr-CA" sz="1600" dirty="0"/>
              <a:t>BHUYAN, R., OSBORNE, B. J., et CRUZ, J. F. J. (2016). « Once You Arrive, Se Te Sala </a:t>
            </a:r>
            <a:r>
              <a:rPr lang="fr-CA" sz="1600" dirty="0" err="1"/>
              <a:t>Todo</a:t>
            </a:r>
            <a:r>
              <a:rPr lang="fr-CA" sz="1600" dirty="0"/>
              <a:t> » (</a:t>
            </a:r>
            <a:r>
              <a:rPr lang="fr-CA" sz="1600" dirty="0" err="1"/>
              <a:t>Everything</a:t>
            </a:r>
            <a:r>
              <a:rPr lang="fr-CA" sz="1600" dirty="0"/>
              <a:t> </a:t>
            </a:r>
            <a:r>
              <a:rPr lang="fr-CA" sz="1600" dirty="0" err="1"/>
              <a:t>is</a:t>
            </a:r>
            <a:r>
              <a:rPr lang="fr-CA" sz="1600" dirty="0"/>
              <a:t> </a:t>
            </a:r>
            <a:r>
              <a:rPr lang="fr-CA" sz="1600" dirty="0" err="1"/>
              <a:t>Salted</a:t>
            </a:r>
            <a:r>
              <a:rPr lang="fr-CA" sz="1600" dirty="0"/>
              <a:t>): Latina Migrants' </a:t>
            </a:r>
            <a:r>
              <a:rPr lang="fr-CA" sz="1600" dirty="0" err="1"/>
              <a:t>Search</a:t>
            </a:r>
            <a:r>
              <a:rPr lang="fr-CA" sz="1600" dirty="0"/>
              <a:t> for “</a:t>
            </a:r>
            <a:r>
              <a:rPr lang="fr-CA" sz="1600" dirty="0" err="1"/>
              <a:t>Dignity</a:t>
            </a:r>
            <a:r>
              <a:rPr lang="fr-CA" sz="1600" dirty="0"/>
              <a:t> and a Right to Life” in Canada. </a:t>
            </a:r>
            <a:r>
              <a:rPr lang="fr-CA" sz="1600" i="1" dirty="0"/>
              <a:t>Journal of Immigrant &amp; </a:t>
            </a:r>
            <a:r>
              <a:rPr lang="fr-CA" sz="1600" i="1" dirty="0" err="1"/>
              <a:t>Refugee</a:t>
            </a:r>
            <a:r>
              <a:rPr lang="fr-CA" sz="1600" i="1" dirty="0"/>
              <a:t> </a:t>
            </a:r>
            <a:r>
              <a:rPr lang="fr-CA" sz="1600" i="1" dirty="0" err="1"/>
              <a:t>Studies</a:t>
            </a:r>
            <a:r>
              <a:rPr lang="fr-CA" sz="1600" dirty="0"/>
              <a:t>, 14(4), 411-431.</a:t>
            </a:r>
          </a:p>
          <a:p>
            <a:r>
              <a:rPr lang="fr-CA" sz="1600" dirty="0"/>
              <a:t>GOLDRING, L. et LANDOLT, P., </a:t>
            </a:r>
            <a:r>
              <a:rPr lang="fr-CA" sz="1600" dirty="0" err="1"/>
              <a:t>dir</a:t>
            </a:r>
            <a:r>
              <a:rPr lang="fr-CA" sz="1600" dirty="0"/>
              <a:t>. de la rédaction. 2013. </a:t>
            </a:r>
            <a:r>
              <a:rPr lang="fr-CA" sz="1600" dirty="0" err="1"/>
              <a:t>Producing</a:t>
            </a:r>
            <a:r>
              <a:rPr lang="fr-CA" sz="1600" dirty="0"/>
              <a:t> and </a:t>
            </a:r>
            <a:r>
              <a:rPr lang="fr-CA" sz="1600" dirty="0" err="1"/>
              <a:t>Negotiating</a:t>
            </a:r>
            <a:r>
              <a:rPr lang="fr-CA" sz="1600" dirty="0"/>
              <a:t> </a:t>
            </a:r>
            <a:r>
              <a:rPr lang="fr-CA" sz="1600" dirty="0" err="1"/>
              <a:t>NonCitizenship</a:t>
            </a:r>
            <a:r>
              <a:rPr lang="fr-CA" sz="1600" dirty="0"/>
              <a:t>: </a:t>
            </a:r>
            <a:r>
              <a:rPr lang="fr-CA" sz="1600" dirty="0" err="1"/>
              <a:t>Precarious</a:t>
            </a:r>
            <a:r>
              <a:rPr lang="fr-CA" sz="1600" dirty="0"/>
              <a:t> Legal </a:t>
            </a:r>
            <a:r>
              <a:rPr lang="fr-CA" sz="1600" dirty="0" err="1"/>
              <a:t>Status</a:t>
            </a:r>
            <a:r>
              <a:rPr lang="fr-CA" sz="1600" dirty="0"/>
              <a:t> in Canada. Toronto: </a:t>
            </a:r>
            <a:r>
              <a:rPr lang="fr-CA" sz="1600" dirty="0" err="1"/>
              <a:t>University</a:t>
            </a:r>
            <a:r>
              <a:rPr lang="fr-CA" sz="1600" dirty="0"/>
              <a:t> of Toronto </a:t>
            </a:r>
            <a:r>
              <a:rPr lang="fr-CA" sz="1600" dirty="0" err="1"/>
              <a:t>Press</a:t>
            </a:r>
            <a:r>
              <a:rPr lang="fr-CA" sz="1600" dirty="0"/>
              <a:t>. </a:t>
            </a:r>
          </a:p>
          <a:p>
            <a:r>
              <a:rPr lang="fr-CA" sz="1600" dirty="0"/>
              <a:t>Gouvernement du Canada (2016). Règlement modifiant le Règlement sur l’immigration et la protection des réfugiés. </a:t>
            </a:r>
            <a:r>
              <a:rPr lang="fr-CA" sz="1600" i="1" dirty="0"/>
              <a:t>Gazette du Canada, vol. </a:t>
            </a:r>
            <a:r>
              <a:rPr lang="fr-CA" sz="1600" dirty="0"/>
              <a:t>150. </a:t>
            </a:r>
            <a:r>
              <a:rPr lang="fr-CA" sz="1600" dirty="0" smtClean="0"/>
              <a:t>Accessible </a:t>
            </a:r>
            <a:r>
              <a:rPr lang="fr-CA" sz="1600" dirty="0"/>
              <a:t>au : </a:t>
            </a:r>
          </a:p>
          <a:p>
            <a:r>
              <a:rPr lang="fr-CA" sz="1600" dirty="0"/>
              <a:t>HUDON, T. (2013). Les femmes immigrantes [page Web]. Statistique Canada, gouvernement du Canada, Ottawa. Accessible au </a:t>
            </a:r>
            <a:r>
              <a:rPr lang="fr-CA" sz="1600" dirty="0">
                <a:hlinkClick r:id="rId5"/>
              </a:rPr>
              <a:t>http://www.statcan.gc.ca/pub/89-503-x/2015001/article/14217-fra.htm#n8</a:t>
            </a:r>
            <a:r>
              <a:rPr lang="fr-CA" sz="1600" dirty="0"/>
              <a:t> </a:t>
            </a:r>
          </a:p>
          <a:p>
            <a:r>
              <a:rPr lang="fr-CA" sz="1600" dirty="0" smtClean="0"/>
              <a:t>Immigration, </a:t>
            </a:r>
            <a:r>
              <a:rPr lang="fr-CA" sz="1600" dirty="0"/>
              <a:t>Réfugiés et Citoyenneté Canada (2015). Faits et chiffres – Aperçu de l’immigration (2015). Résidents permanents et temporaires. Gouvernement du Canada, Ottawa. Accessible au </a:t>
            </a:r>
            <a:r>
              <a:rPr lang="fr-CA" sz="1600" dirty="0">
                <a:hlinkClick r:id="rId6"/>
              </a:rPr>
              <a:t>http://www.cic.gc.ca/francais/ressources/statistiques/menu-faits.asp</a:t>
            </a:r>
            <a:r>
              <a:rPr lang="fr-CA" sz="1600" dirty="0"/>
              <a:t> </a:t>
            </a:r>
          </a:p>
          <a:p>
            <a:endParaRPr lang="fr-CA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3616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81000" y="76200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/>
              <a:t>Aperçu du Migrant </a:t>
            </a:r>
            <a:r>
              <a:rPr lang="fr-CA" sz="3600" dirty="0" err="1"/>
              <a:t>Mothers</a:t>
            </a:r>
            <a:r>
              <a:rPr lang="fr-CA" sz="3600" dirty="0"/>
              <a:t> Project (MMP)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09600" y="1600200"/>
            <a:ext cx="7772400" cy="4721352"/>
          </a:xfrm>
        </p:spPr>
        <p:txBody>
          <a:bodyPr>
            <a:normAutofit fontScale="85000" lnSpcReduction="20000"/>
          </a:bodyPr>
          <a:lstStyle/>
          <a:p>
            <a:r>
              <a:rPr lang="fr-CA" dirty="0" smtClean="0"/>
              <a:t>De 2011 à aujourd’hui</a:t>
            </a:r>
            <a:endParaRPr lang="fr-CA" dirty="0"/>
          </a:p>
          <a:p>
            <a:r>
              <a:rPr lang="fr-CA" sz="2400" dirty="0"/>
              <a:t>Financé par le </a:t>
            </a:r>
            <a:r>
              <a:rPr lang="fr-CA" sz="2400" dirty="0" smtClean="0"/>
              <a:t>Conseil de recherches en sciences humaines du Canada (CRSH), le Centre d’excellence conjoint pour la recherche en immigration et en intégration (CERIS) </a:t>
            </a:r>
            <a:r>
              <a:rPr lang="fr-CA" sz="2400" dirty="0"/>
              <a:t>et l’Université de Toronto </a:t>
            </a:r>
          </a:p>
          <a:p>
            <a:r>
              <a:rPr lang="fr-CA" sz="2400" dirty="0"/>
              <a:t>Réseau actif de fournisseurs de services, de défenseurs des droits, de leaders immigrants de la communauté et d’universitaires</a:t>
            </a:r>
          </a:p>
          <a:p>
            <a:r>
              <a:rPr lang="fr-CA" dirty="0"/>
              <a:t>Partenaires communautaires :</a:t>
            </a:r>
            <a:endParaRPr lang="fr-CA" sz="2400" dirty="0"/>
          </a:p>
          <a:p>
            <a:pPr lvl="2"/>
            <a:r>
              <a:rPr lang="en" sz="2000" dirty="0"/>
              <a:t>Ethno Cultural Council of </a:t>
            </a:r>
            <a:r>
              <a:rPr lang="en" sz="2000" dirty="0" smtClean="0"/>
              <a:t>Calgary </a:t>
            </a:r>
            <a:r>
              <a:rPr lang="fr-CA" sz="2000" dirty="0" smtClean="0"/>
              <a:t>(conseil </a:t>
            </a:r>
            <a:r>
              <a:rPr lang="fr-CA" sz="2000" dirty="0"/>
              <a:t>ethnoculturel de </a:t>
            </a:r>
            <a:r>
              <a:rPr lang="fr-CA" sz="2000" dirty="0" smtClean="0"/>
              <a:t>Calgary)</a:t>
            </a:r>
            <a:endParaRPr lang="fr-CA" sz="2000" dirty="0"/>
          </a:p>
          <a:p>
            <a:pPr lvl="2"/>
            <a:r>
              <a:rPr lang="fr-CA" sz="2000" dirty="0" smtClean="0"/>
              <a:t>Ontario </a:t>
            </a:r>
            <a:r>
              <a:rPr lang="fr-CA" sz="2000" dirty="0"/>
              <a:t>Council of </a:t>
            </a:r>
            <a:r>
              <a:rPr lang="fr-CA" sz="2000" dirty="0" err="1"/>
              <a:t>Agencies</a:t>
            </a:r>
            <a:r>
              <a:rPr lang="fr-CA" sz="2000" dirty="0"/>
              <a:t> </a:t>
            </a:r>
            <a:r>
              <a:rPr lang="fr-CA" sz="2000" dirty="0" err="1"/>
              <a:t>Serving</a:t>
            </a:r>
            <a:r>
              <a:rPr lang="fr-CA" sz="2000" dirty="0"/>
              <a:t> </a:t>
            </a:r>
            <a:r>
              <a:rPr lang="fr-CA" sz="2000" dirty="0" smtClean="0"/>
              <a:t>Immigrants (clinique </a:t>
            </a:r>
            <a:r>
              <a:rPr lang="fr-CA" sz="2000" dirty="0"/>
              <a:t>juridique de l’Ontario pour les gens originaires de l’Asie du </a:t>
            </a:r>
            <a:r>
              <a:rPr lang="fr-CA" sz="2000" dirty="0" smtClean="0"/>
              <a:t>Sud)</a:t>
            </a:r>
          </a:p>
          <a:p>
            <a:pPr lvl="2"/>
            <a:r>
              <a:rPr lang="en" sz="2000" dirty="0"/>
              <a:t>Thorncliffe Neighborhood </a:t>
            </a:r>
            <a:r>
              <a:rPr lang="en" sz="2000" dirty="0" smtClean="0"/>
              <a:t>Office (b</a:t>
            </a:r>
            <a:r>
              <a:rPr lang="fr-CA" sz="2000" dirty="0" err="1" smtClean="0"/>
              <a:t>ureau</a:t>
            </a:r>
            <a:r>
              <a:rPr lang="fr-CA" sz="2000" dirty="0" smtClean="0"/>
              <a:t> </a:t>
            </a:r>
            <a:r>
              <a:rPr lang="fr-CA" sz="2000" dirty="0"/>
              <a:t>de quartier de </a:t>
            </a:r>
            <a:r>
              <a:rPr lang="fr-CA" sz="2000" dirty="0" err="1" smtClean="0"/>
              <a:t>Thorncliffe</a:t>
            </a:r>
            <a:r>
              <a:rPr lang="fr-CA" sz="2000" dirty="0" smtClean="0"/>
              <a:t>)</a:t>
            </a:r>
            <a:endParaRPr lang="fr-CA" sz="2000" dirty="0"/>
          </a:p>
          <a:p>
            <a:pPr lvl="2"/>
            <a:r>
              <a:rPr lang="fr-CA" sz="2000" dirty="0" err="1"/>
              <a:t>WomanAct</a:t>
            </a:r>
            <a:endParaRPr lang="fr-CA" sz="2000" dirty="0"/>
          </a:p>
          <a:p>
            <a:pPr lvl="2"/>
            <a:r>
              <a:rPr lang="fr-CA" sz="2000" dirty="0" smtClean="0"/>
              <a:t>Ontario </a:t>
            </a:r>
            <a:r>
              <a:rPr lang="fr-CA" sz="2000" dirty="0"/>
              <a:t>Council of </a:t>
            </a:r>
            <a:r>
              <a:rPr lang="fr-CA" sz="2000" dirty="0" err="1"/>
              <a:t>Agencies</a:t>
            </a:r>
            <a:r>
              <a:rPr lang="fr-CA" sz="2000" dirty="0"/>
              <a:t> </a:t>
            </a:r>
            <a:r>
              <a:rPr lang="fr-CA" sz="2000" dirty="0" err="1"/>
              <a:t>Serving</a:t>
            </a:r>
            <a:r>
              <a:rPr lang="fr-CA" sz="2000" dirty="0"/>
              <a:t> </a:t>
            </a:r>
            <a:r>
              <a:rPr lang="fr-CA" sz="2000" dirty="0" smtClean="0"/>
              <a:t>Immigrants (conseil </a:t>
            </a:r>
            <a:r>
              <a:rPr lang="fr-CA" sz="2000" dirty="0"/>
              <a:t>ontarien des organismes au service des </a:t>
            </a:r>
            <a:r>
              <a:rPr lang="fr-CA" sz="2000" dirty="0" smtClean="0"/>
              <a:t>immigrants)</a:t>
            </a:r>
            <a:endParaRPr lang="fr-CA" sz="2000" dirty="0"/>
          </a:p>
          <a:p>
            <a:pPr lvl="2"/>
            <a:r>
              <a:rPr lang="fr-CA" sz="2000" dirty="0" smtClean="0"/>
              <a:t>Metro Action </a:t>
            </a:r>
            <a:r>
              <a:rPr lang="fr-CA" sz="2000" dirty="0" err="1" smtClean="0"/>
              <a:t>Committee</a:t>
            </a:r>
            <a:r>
              <a:rPr lang="fr-CA" sz="2000" dirty="0" smtClean="0"/>
              <a:t> on Public Violence  </a:t>
            </a:r>
            <a:r>
              <a:rPr lang="fr-CA" sz="2000" dirty="0" err="1" smtClean="0"/>
              <a:t>Against</a:t>
            </a:r>
            <a:r>
              <a:rPr lang="fr-CA" sz="2000" dirty="0" smtClean="0"/>
              <a:t> </a:t>
            </a:r>
            <a:r>
              <a:rPr lang="fr-CA" sz="2000" dirty="0" err="1" smtClean="0"/>
              <a:t>Women</a:t>
            </a:r>
            <a:r>
              <a:rPr lang="fr-CA" sz="2000" dirty="0" smtClean="0"/>
              <a:t> and </a:t>
            </a:r>
            <a:r>
              <a:rPr lang="fr-CA" sz="2000" dirty="0" err="1" smtClean="0"/>
              <a:t>Children</a:t>
            </a:r>
            <a:r>
              <a:rPr lang="fr-CA" sz="2000" dirty="0" smtClean="0"/>
              <a:t> (comité </a:t>
            </a:r>
            <a:r>
              <a:rPr lang="fr-CA" sz="2000" dirty="0"/>
              <a:t>d’action métropolitain sur la violence publique contre les femmes et les enfants – </a:t>
            </a:r>
            <a:r>
              <a:rPr lang="fr-CA" sz="2000" dirty="0" smtClean="0"/>
              <a:t>METRAC)</a:t>
            </a:r>
            <a:endParaRPr lang="fr-CA" sz="2000" dirty="0"/>
          </a:p>
          <a:p>
            <a:pPr lvl="1"/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773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200" dirty="0"/>
              <a:t>Bibliographie (suite)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1600" dirty="0"/>
              <a:t>MAWANI, N. (1993). The </a:t>
            </a:r>
            <a:r>
              <a:rPr lang="fr-CA" sz="1600" dirty="0" err="1"/>
              <a:t>factual</a:t>
            </a:r>
            <a:r>
              <a:rPr lang="fr-CA" sz="1600" dirty="0"/>
              <a:t> and </a:t>
            </a:r>
            <a:r>
              <a:rPr lang="fr-CA" sz="1600" dirty="0" err="1"/>
              <a:t>legal</a:t>
            </a:r>
            <a:r>
              <a:rPr lang="fr-CA" sz="1600" dirty="0"/>
              <a:t> </a:t>
            </a:r>
            <a:r>
              <a:rPr lang="fr-CA" sz="1600" dirty="0" err="1"/>
              <a:t>legitimacy</a:t>
            </a:r>
            <a:r>
              <a:rPr lang="fr-CA" sz="1600" dirty="0"/>
              <a:t> of </a:t>
            </a:r>
            <a:r>
              <a:rPr lang="fr-CA" sz="1600" dirty="0" err="1"/>
              <a:t>addressing</a:t>
            </a:r>
            <a:r>
              <a:rPr lang="fr-CA" sz="1600" dirty="0"/>
              <a:t> </a:t>
            </a:r>
            <a:r>
              <a:rPr lang="fr-CA" sz="1600" dirty="0" err="1"/>
              <a:t>gender</a:t>
            </a:r>
            <a:r>
              <a:rPr lang="fr-CA" sz="1600" dirty="0"/>
              <a:t> issues. </a:t>
            </a:r>
            <a:r>
              <a:rPr lang="fr-CA" sz="1600" i="1" dirty="0"/>
              <a:t>Refuge, </a:t>
            </a:r>
            <a:r>
              <a:rPr lang="fr-CA" sz="1600" dirty="0"/>
              <a:t>13(4). </a:t>
            </a:r>
          </a:p>
          <a:p>
            <a:r>
              <a:rPr lang="fr-CA" sz="1600" dirty="0"/>
              <a:t>MITCHEL, E. (2013). I </a:t>
            </a:r>
            <a:r>
              <a:rPr lang="fr-CA" sz="1600" dirty="0" err="1"/>
              <a:t>am</a:t>
            </a:r>
            <a:r>
              <a:rPr lang="fr-CA" sz="1600" dirty="0"/>
              <a:t> a </a:t>
            </a:r>
            <a:r>
              <a:rPr lang="fr-CA" sz="1600" dirty="0" err="1"/>
              <a:t>woman</a:t>
            </a:r>
            <a:r>
              <a:rPr lang="fr-CA" sz="1600" dirty="0"/>
              <a:t> and a </a:t>
            </a:r>
            <a:r>
              <a:rPr lang="fr-CA" sz="1600" dirty="0" err="1"/>
              <a:t>human</a:t>
            </a:r>
            <a:r>
              <a:rPr lang="fr-CA" sz="1600" dirty="0"/>
              <a:t>: a </a:t>
            </a:r>
            <a:r>
              <a:rPr lang="fr-CA" sz="1600" dirty="0" err="1"/>
              <a:t>Marxist</a:t>
            </a:r>
            <a:r>
              <a:rPr lang="fr-CA" sz="1600" dirty="0"/>
              <a:t> </a:t>
            </a:r>
            <a:r>
              <a:rPr lang="fr-CA" sz="1600" dirty="0" err="1"/>
              <a:t>feminist</a:t>
            </a:r>
            <a:r>
              <a:rPr lang="fr-CA" sz="1600" dirty="0"/>
              <a:t> critique of </a:t>
            </a:r>
            <a:r>
              <a:rPr lang="fr-CA" sz="1600" dirty="0" err="1"/>
              <a:t>intersectionality</a:t>
            </a:r>
            <a:r>
              <a:rPr lang="fr-CA" sz="1600" dirty="0"/>
              <a:t> </a:t>
            </a:r>
            <a:r>
              <a:rPr lang="fr-CA" sz="1600" dirty="0" err="1"/>
              <a:t>theory</a:t>
            </a:r>
            <a:r>
              <a:rPr lang="fr-CA" sz="1600" dirty="0"/>
              <a:t>. The </a:t>
            </a:r>
            <a:r>
              <a:rPr lang="fr-CA" sz="1600" dirty="0" err="1"/>
              <a:t>Charnal</a:t>
            </a:r>
            <a:r>
              <a:rPr lang="fr-CA" sz="1600" dirty="0"/>
              <a:t> House. Information </a:t>
            </a:r>
            <a:r>
              <a:rPr lang="fr-CA" sz="1600" dirty="0" smtClean="0"/>
              <a:t>accessible </a:t>
            </a:r>
            <a:r>
              <a:rPr lang="fr-CA" sz="1600" dirty="0"/>
              <a:t>(en anglais) au : </a:t>
            </a:r>
            <a:r>
              <a:rPr lang="fr-CA" sz="1600" dirty="0">
                <a:hlinkClick r:id="rId5"/>
              </a:rPr>
              <a:t>https://thecharnelhouse.org/tag/eve-mitchell/</a:t>
            </a:r>
            <a:r>
              <a:rPr lang="fr-CA" sz="1600" dirty="0"/>
              <a:t> </a:t>
            </a:r>
          </a:p>
          <a:p>
            <a:r>
              <a:rPr lang="fr-CA" sz="1600" dirty="0"/>
              <a:t>NYERS, P. 2010. « No One </a:t>
            </a:r>
            <a:r>
              <a:rPr lang="fr-CA" sz="1600" dirty="0" err="1"/>
              <a:t>is</a:t>
            </a:r>
            <a:r>
              <a:rPr lang="fr-CA" sz="1600" dirty="0"/>
              <a:t> </a:t>
            </a:r>
            <a:r>
              <a:rPr lang="fr-CA" sz="1600" dirty="0" err="1"/>
              <a:t>Illegal</a:t>
            </a:r>
            <a:r>
              <a:rPr lang="fr-CA" sz="1600" dirty="0"/>
              <a:t> </a:t>
            </a:r>
            <a:r>
              <a:rPr lang="fr-CA" sz="1600" dirty="0" err="1"/>
              <a:t>between</a:t>
            </a:r>
            <a:r>
              <a:rPr lang="fr-CA" sz="1600" dirty="0"/>
              <a:t> City and Nation ». </a:t>
            </a:r>
            <a:r>
              <a:rPr lang="fr-CA" sz="1600" dirty="0" err="1"/>
              <a:t>Studies</a:t>
            </a:r>
            <a:r>
              <a:rPr lang="fr-CA" sz="1600" dirty="0"/>
              <a:t> in Social Justice 4(2): 127-143.</a:t>
            </a:r>
          </a:p>
          <a:p>
            <a:r>
              <a:rPr lang="fr-CA" sz="1600" dirty="0"/>
              <a:t>SADOWAY, G. (2008). The </a:t>
            </a:r>
            <a:r>
              <a:rPr lang="fr-CA" sz="1600" dirty="0" err="1"/>
              <a:t>gender</a:t>
            </a:r>
            <a:r>
              <a:rPr lang="fr-CA" sz="1600" dirty="0"/>
              <a:t> factor in </a:t>
            </a:r>
            <a:r>
              <a:rPr lang="fr-CA" sz="1600" dirty="0" err="1"/>
              <a:t>refugee</a:t>
            </a:r>
            <a:r>
              <a:rPr lang="fr-CA" sz="1600" dirty="0"/>
              <a:t> </a:t>
            </a:r>
            <a:r>
              <a:rPr lang="fr-CA" sz="1600" dirty="0" err="1"/>
              <a:t>determination</a:t>
            </a:r>
            <a:r>
              <a:rPr lang="fr-CA" sz="1600" dirty="0"/>
              <a:t> and the </a:t>
            </a:r>
            <a:r>
              <a:rPr lang="fr-CA" sz="1600" dirty="0" err="1"/>
              <a:t>effect</a:t>
            </a:r>
            <a:r>
              <a:rPr lang="fr-CA" sz="1600" dirty="0"/>
              <a:t> of "</a:t>
            </a:r>
            <a:r>
              <a:rPr lang="fr-CA" sz="1600" dirty="0" err="1"/>
              <a:t>gender</a:t>
            </a:r>
            <a:r>
              <a:rPr lang="fr-CA" sz="1600" dirty="0"/>
              <a:t> guidelines". In M. </a:t>
            </a:r>
            <a:r>
              <a:rPr lang="fr-CA" sz="1600" dirty="0" err="1"/>
              <a:t>Hajdukowski</a:t>
            </a:r>
            <a:r>
              <a:rPr lang="fr-CA" sz="1600" dirty="0"/>
              <a:t>-Ahmed, I. </a:t>
            </a:r>
            <a:r>
              <a:rPr lang="fr-CA" sz="1600" dirty="0" err="1"/>
              <a:t>Khanlou</a:t>
            </a:r>
            <a:r>
              <a:rPr lang="fr-CA" sz="1600" dirty="0"/>
              <a:t>, et H. Moussa (</a:t>
            </a:r>
            <a:r>
              <a:rPr lang="fr-CA" sz="1600" dirty="0" err="1"/>
              <a:t>dir</a:t>
            </a:r>
            <a:r>
              <a:rPr lang="fr-CA" sz="1600" dirty="0"/>
              <a:t>. de la rédaction), </a:t>
            </a:r>
            <a:r>
              <a:rPr lang="fr-CA" sz="1600" i="1" dirty="0"/>
              <a:t>Not </a:t>
            </a:r>
            <a:r>
              <a:rPr lang="fr-CA" sz="1600" i="1" dirty="0" err="1"/>
              <a:t>born</a:t>
            </a:r>
            <a:r>
              <a:rPr lang="fr-CA" sz="1600" i="1" dirty="0"/>
              <a:t> a </a:t>
            </a:r>
            <a:r>
              <a:rPr lang="fr-CA" sz="1600" i="1" dirty="0" err="1"/>
              <a:t>refugee</a:t>
            </a:r>
            <a:r>
              <a:rPr lang="fr-CA" sz="1600" i="1" dirty="0"/>
              <a:t> </a:t>
            </a:r>
            <a:r>
              <a:rPr lang="fr-CA" sz="1600" i="1" dirty="0" err="1"/>
              <a:t>woman</a:t>
            </a:r>
            <a:r>
              <a:rPr lang="fr-CA" sz="1600" dirty="0"/>
              <a:t> (pp. 244-253). New York, Oxford: </a:t>
            </a:r>
            <a:r>
              <a:rPr lang="fr-CA" sz="1600" dirty="0" err="1"/>
              <a:t>Berghahn</a:t>
            </a:r>
            <a:r>
              <a:rPr lang="fr-CA" sz="1600" dirty="0"/>
              <a:t> Books. </a:t>
            </a:r>
          </a:p>
          <a:p>
            <a:r>
              <a:rPr lang="fr-CA" sz="1600" dirty="0"/>
              <a:t>Statistique Canada (2011). Immigration et diversité ethnoculturelle au Canada. Gouvernement du Canada, Ottawa. Accessible au </a:t>
            </a:r>
            <a:r>
              <a:rPr lang="fr-CA" sz="1600" dirty="0">
                <a:hlinkClick r:id="rId6"/>
              </a:rPr>
              <a:t>http://www12.statcan.gc.ca/nhs-enm/2011/as-sa/99-010-x/99-010-x2011001-fra.cfm</a:t>
            </a:r>
            <a:r>
              <a:rPr lang="fr-CA" sz="16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167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7848600" cy="1143000"/>
          </a:xfrm>
        </p:spPr>
        <p:txBody>
          <a:bodyPr>
            <a:noAutofit/>
          </a:bodyPr>
          <a:lstStyle/>
          <a:p>
            <a:r>
              <a:rPr lang="fr-CA" sz="3600" dirty="0"/>
              <a:t>MMP – Recherche, mobilisation et défense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sz="2600" i="1" dirty="0"/>
              <a:t>Objectifs de la recherche</a:t>
            </a:r>
          </a:p>
          <a:p>
            <a:pPr lvl="1"/>
            <a:r>
              <a:rPr lang="fr-CA" sz="2400" dirty="0"/>
              <a:t>Comprendre comment les politiques en matière d’immigration produisent des inégalités qui contribuent à la violence à l’égard des femmes</a:t>
            </a:r>
          </a:p>
          <a:p>
            <a:pPr lvl="1"/>
            <a:r>
              <a:rPr lang="fr-CA" sz="2400" dirty="0"/>
              <a:t>Explorer la façon dont les femmes immigrantes gèrent les questions de droits et d’appartenance lorsqu’elles cherchent à obtenir sécurité et soutien </a:t>
            </a:r>
          </a:p>
          <a:p>
            <a:pPr lvl="1"/>
            <a:endParaRPr lang="fr-CA" sz="2400" dirty="0"/>
          </a:p>
          <a:p>
            <a:r>
              <a:rPr lang="fr-CA" sz="2600" i="1" dirty="0"/>
              <a:t>Objectifs en matière de mobilisation communautaire et de défense des droits</a:t>
            </a:r>
          </a:p>
          <a:p>
            <a:pPr lvl="1"/>
            <a:r>
              <a:rPr lang="fr-CA" sz="2400" dirty="0"/>
              <a:t>Relier les chercheurs au secteur de la défense des droits communautaires</a:t>
            </a:r>
          </a:p>
          <a:p>
            <a:pPr lvl="1"/>
            <a:r>
              <a:rPr lang="fr-CA" sz="2400" dirty="0"/>
              <a:t>Recommander des changements en matière de prestation de services et de politiques</a:t>
            </a:r>
          </a:p>
          <a:p>
            <a:pPr lvl="1"/>
            <a:r>
              <a:rPr lang="fr-CA" sz="2400" dirty="0"/>
              <a:t>Renforcer les capacités des personnes les plus touchées par le sujet de recherche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553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600" dirty="0"/>
              <a:t>MMP – Études de recherche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533400" y="1905000"/>
            <a:ext cx="7391400" cy="4568952"/>
          </a:xfrm>
        </p:spPr>
        <p:txBody>
          <a:bodyPr>
            <a:normAutofit fontScale="92500" lnSpcReduction="20000"/>
          </a:bodyPr>
          <a:lstStyle/>
          <a:p>
            <a:r>
              <a:rPr lang="fr-CA" dirty="0"/>
              <a:t>Champs d’intérêt des études</a:t>
            </a:r>
          </a:p>
          <a:p>
            <a:pPr lvl="1"/>
            <a:r>
              <a:rPr lang="fr-CA" dirty="0"/>
              <a:t>Demandeurs d’asile</a:t>
            </a:r>
          </a:p>
          <a:p>
            <a:pPr lvl="1"/>
            <a:r>
              <a:rPr lang="fr-CA" dirty="0" smtClean="0"/>
              <a:t>Époux/épouses </a:t>
            </a:r>
            <a:r>
              <a:rPr lang="fr-CA" dirty="0"/>
              <a:t>et partenaires parrainés</a:t>
            </a:r>
          </a:p>
          <a:p>
            <a:pPr lvl="1"/>
            <a:r>
              <a:rPr lang="fr-CA" dirty="0"/>
              <a:t>Aides familiaux étrangers</a:t>
            </a:r>
          </a:p>
          <a:p>
            <a:pPr lvl="1"/>
            <a:endParaRPr lang="fr-CA" dirty="0"/>
          </a:p>
          <a:p>
            <a:r>
              <a:rPr lang="fr-CA" dirty="0"/>
              <a:t>Méthodes de recherche</a:t>
            </a:r>
          </a:p>
          <a:p>
            <a:pPr lvl="1"/>
            <a:r>
              <a:rPr lang="fr-CA" dirty="0"/>
              <a:t>Analyse des politiques, des règlements et des annonces publics</a:t>
            </a:r>
          </a:p>
          <a:p>
            <a:pPr lvl="1"/>
            <a:r>
              <a:rPr lang="fr-CA" dirty="0"/>
              <a:t>Données démographiques de CIC/IRCC et </a:t>
            </a:r>
            <a:r>
              <a:rPr lang="fr-CA" dirty="0" smtClean="0"/>
              <a:t>de la Commission de l’immigration et du statut de réfugié du Canada (CISR)</a:t>
            </a:r>
            <a:endParaRPr lang="fr-CA" dirty="0"/>
          </a:p>
          <a:p>
            <a:pPr lvl="1"/>
            <a:r>
              <a:rPr lang="fr-CA" dirty="0"/>
              <a:t>Entrevues avec des intervenants et des immigrants</a:t>
            </a:r>
          </a:p>
          <a:p>
            <a:pPr lvl="1"/>
            <a:endParaRPr lang="fr-CA" dirty="0"/>
          </a:p>
          <a:p>
            <a:r>
              <a:rPr lang="fr-CA" dirty="0"/>
              <a:t>Principales préoccupations</a:t>
            </a:r>
          </a:p>
          <a:p>
            <a:pPr lvl="1"/>
            <a:r>
              <a:rPr lang="fr-CA" dirty="0"/>
              <a:t>Vulnérabilité à la violence familiale ou conjugale</a:t>
            </a:r>
          </a:p>
          <a:p>
            <a:pPr lvl="1"/>
            <a:r>
              <a:rPr lang="fr-CA" dirty="0"/>
              <a:t>Obstacles pour accéder aux services de sécurité et de soutien</a:t>
            </a:r>
          </a:p>
          <a:p>
            <a:pPr lvl="1"/>
            <a:r>
              <a:rPr lang="fr-CA" dirty="0"/>
              <a:t>Obstacles à la pleine citoyenneté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257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04800" y="381000"/>
            <a:ext cx="8534400" cy="868362"/>
          </a:xfrm>
        </p:spPr>
        <p:txBody>
          <a:bodyPr>
            <a:noAutofit/>
          </a:bodyPr>
          <a:lstStyle/>
          <a:p>
            <a:r>
              <a:rPr lang="fr-CA" sz="3600" dirty="0"/>
              <a:t>Intersectionnalité : Pourquoi le genre ne suffit pas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371600"/>
            <a:ext cx="6939584" cy="3766618"/>
          </a:xfr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776604"/>
              </p:ext>
            </p:extLst>
          </p:nvPr>
        </p:nvGraphicFramePr>
        <p:xfrm>
          <a:off x="1295400" y="5410200"/>
          <a:ext cx="6096001" cy="865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1529"/>
                <a:gridCol w="2032236"/>
                <a:gridCol w="2032236"/>
              </a:tblGrid>
              <a:tr h="838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</a:rPr>
                        <a:t>Racisme</a:t>
                      </a:r>
                      <a:endParaRPr lang="en-CA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</a:rPr>
                        <a:t>Sexisme</a:t>
                      </a:r>
                      <a:endParaRPr lang="en-CA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err="1">
                          <a:effectLst/>
                        </a:rPr>
                        <a:t>Hétérosexisme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err="1">
                          <a:effectLst/>
                        </a:rPr>
                        <a:t>Intersectionnalité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err="1">
                          <a:effectLst/>
                        </a:rPr>
                        <a:t>Classisme</a:t>
                      </a:r>
                      <a:endParaRPr lang="en-CA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</a:rPr>
                        <a:t>Colonialisme</a:t>
                      </a:r>
                      <a:endParaRPr lang="en-CA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err="1">
                          <a:effectLst/>
                        </a:rPr>
                        <a:t>Capacitisme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3803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74839" y="917337"/>
            <a:ext cx="6508377" cy="699037"/>
          </a:xfrm>
        </p:spPr>
        <p:txBody>
          <a:bodyPr>
            <a:noAutofit/>
          </a:bodyPr>
          <a:lstStyle/>
          <a:p>
            <a:r>
              <a:rPr lang="fr-CA" sz="3600"/>
              <a:t>Contexte canadien</a:t>
            </a:r>
            <a:endParaRPr lang="fr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7318" y="2628532"/>
            <a:ext cx="7727640" cy="388105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fr-CA" sz="2800" dirty="0"/>
              <a:t>Immigration soutenue depuis les années 1980</a:t>
            </a:r>
          </a:p>
          <a:p>
            <a:pPr lvl="1">
              <a:defRPr/>
            </a:pPr>
            <a:r>
              <a:rPr lang="fr-CA" sz="2400" dirty="0"/>
              <a:t>Moyenne de 250 000 nouveaux résidents </a:t>
            </a:r>
            <a:r>
              <a:rPr lang="fr-CA" sz="2400" dirty="0" smtClean="0"/>
              <a:t>permanents/année</a:t>
            </a:r>
            <a:endParaRPr lang="fr-CA" sz="2400" dirty="0"/>
          </a:p>
          <a:p>
            <a:pPr>
              <a:defRPr/>
            </a:pPr>
            <a:r>
              <a:rPr lang="fr-CA" sz="2800" dirty="0"/>
              <a:t>Principaux pays sources : Philippines, Inde et Chine</a:t>
            </a:r>
          </a:p>
          <a:p>
            <a:pPr>
              <a:defRPr/>
            </a:pPr>
            <a:r>
              <a:rPr lang="fr-CA" sz="2800" dirty="0"/>
              <a:t>La majorité des personnes nées à l’étranger vivent en Ontario, en Colombie-Britannique, au Québec et en Alberta</a:t>
            </a:r>
          </a:p>
          <a:p>
            <a:pPr>
              <a:defRPr/>
            </a:pPr>
            <a:r>
              <a:rPr lang="fr-CA" sz="2800" b="1" dirty="0"/>
              <a:t>53 % </a:t>
            </a:r>
            <a:r>
              <a:rPr lang="fr-CA" sz="2800" dirty="0"/>
              <a:t>de la population canadienne née à l’étranger vit en Ontario </a:t>
            </a:r>
            <a:r>
              <a:rPr lang="fr-CA" sz="2000" dirty="0"/>
              <a:t>(Enquête nationale auprès des ménages, 2011)</a:t>
            </a:r>
          </a:p>
          <a:p>
            <a:pPr lvl="1">
              <a:spcAft>
                <a:spcPts val="600"/>
              </a:spcAft>
              <a:defRPr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876800" y="381000"/>
            <a:ext cx="3672528" cy="20193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7</a:t>
            </a:fld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3615045" y="1659883"/>
            <a:ext cx="512357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A" sz="2400" b="1" cap="all" dirty="0" smtClean="0">
                <a:latin typeface="+mj-lt"/>
                <a:cs typeface="Arial" panose="020B0604020202020204" pitchFamily="34" charset="0"/>
              </a:rPr>
              <a:t>1 </a:t>
            </a:r>
            <a:r>
              <a:rPr lang="en-CA" sz="2400" b="1" cap="all" dirty="0" err="1" smtClean="0">
                <a:latin typeface="+mj-lt"/>
                <a:cs typeface="Arial" panose="020B0604020202020204" pitchFamily="34" charset="0"/>
              </a:rPr>
              <a:t>personne</a:t>
            </a:r>
            <a:r>
              <a:rPr lang="en-CA" sz="2400" b="1" cap="all" dirty="0" smtClean="0">
                <a:latin typeface="+mj-lt"/>
                <a:cs typeface="Arial" panose="020B0604020202020204" pitchFamily="34" charset="0"/>
              </a:rPr>
              <a:t> sur 5 </a:t>
            </a:r>
            <a:r>
              <a:rPr lang="fr-CA" sz="2400" b="1" cap="all" dirty="0">
                <a:solidFill>
                  <a:srgbClr val="00B0F0"/>
                </a:solidFill>
                <a:latin typeface="+mj-lt"/>
                <a:cs typeface="Arial" panose="020B0604020202020204" pitchFamily="34" charset="0"/>
              </a:rPr>
              <a:t>née à </a:t>
            </a:r>
            <a:r>
              <a:rPr lang="fr-CA" sz="2400" b="1" cap="all" dirty="0" smtClean="0">
                <a:solidFill>
                  <a:srgbClr val="00B0F0"/>
                </a:solidFill>
                <a:latin typeface="+mj-lt"/>
                <a:cs typeface="Arial" panose="020B0604020202020204" pitchFamily="34" charset="0"/>
              </a:rPr>
              <a:t>l’étranger</a:t>
            </a:r>
          </a:p>
          <a:p>
            <a:pPr algn="r"/>
            <a:r>
              <a:rPr lang="fr-CA" sz="2400" b="1" cap="all" dirty="0">
                <a:latin typeface="+mj-lt"/>
                <a:cs typeface="Arial" panose="020B0604020202020204" pitchFamily="34" charset="0"/>
              </a:rPr>
              <a:t>19 % </a:t>
            </a:r>
            <a:r>
              <a:rPr lang="fr-CA" sz="2400" b="1" cap="all" dirty="0">
                <a:solidFill>
                  <a:srgbClr val="00B0F0"/>
                </a:solidFill>
                <a:latin typeface="+mj-lt"/>
                <a:cs typeface="Arial" panose="020B0604020202020204" pitchFamily="34" charset="0"/>
              </a:rPr>
              <a:t>de minorités </a:t>
            </a:r>
            <a:r>
              <a:rPr lang="fr-CA" sz="2400" b="1" cap="all" dirty="0" smtClean="0">
                <a:solidFill>
                  <a:srgbClr val="00B0F0"/>
                </a:solidFill>
                <a:latin typeface="+mj-lt"/>
                <a:cs typeface="Arial" panose="020B0604020202020204" pitchFamily="34" charset="0"/>
              </a:rPr>
              <a:t>visibles</a:t>
            </a:r>
            <a:endParaRPr lang="en-CA" sz="2400" b="1" cap="all" dirty="0">
              <a:solidFill>
                <a:srgbClr val="00B0F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21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46297" y="360822"/>
            <a:ext cx="8234850" cy="922599"/>
          </a:xfrm>
        </p:spPr>
        <p:txBody>
          <a:bodyPr>
            <a:normAutofit/>
          </a:bodyPr>
          <a:lstStyle/>
          <a:p>
            <a:r>
              <a:rPr lang="fr-CA" sz="3600"/>
              <a:t>Tendances en matière de politiques</a:t>
            </a:r>
            <a:endParaRPr lang="fr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46297" y="1921605"/>
            <a:ext cx="8108043" cy="469217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q"/>
            </a:pPr>
            <a:r>
              <a:rPr lang="fr-CA" sz="2800" dirty="0"/>
              <a:t>2008-2014 : la période la plus active de changements en matière de politiques</a:t>
            </a:r>
          </a:p>
          <a:p>
            <a:pPr lvl="1">
              <a:buFont typeface="Wingdings" charset="2"/>
              <a:buChar char="q"/>
            </a:pPr>
            <a:r>
              <a:rPr lang="fr-CA" sz="2000" dirty="0"/>
              <a:t>Regroupement familial, catégories économique et humanitaire, et citoyenneté</a:t>
            </a:r>
            <a:endParaRPr lang="fr-CA" sz="2400" dirty="0"/>
          </a:p>
          <a:p>
            <a:pPr>
              <a:buFont typeface="Wingdings" charset="2"/>
              <a:buChar char="q"/>
            </a:pPr>
            <a:r>
              <a:rPr lang="fr-CA" sz="2800" dirty="0">
                <a:cs typeface="ＭＳ Ｐゴシック" charset="0"/>
                <a:sym typeface="Wingdings" charset="0"/>
              </a:rPr>
              <a:t> </a:t>
            </a:r>
            <a:r>
              <a:rPr lang="fr-CA" sz="2800" dirty="0">
                <a:cs typeface="ＭＳ Ｐゴシック" charset="0"/>
              </a:rPr>
              <a:t>Croissance marquée de la migration temporaire</a:t>
            </a:r>
          </a:p>
          <a:p>
            <a:pPr lvl="1">
              <a:buFont typeface="Wingdings" charset="2"/>
              <a:buChar char="q"/>
            </a:pPr>
            <a:r>
              <a:rPr lang="fr-CA" sz="2400" dirty="0"/>
              <a:t>Travailleurs étrangers temporaires (hautement qualifiés et peu qualifiés)</a:t>
            </a:r>
          </a:p>
          <a:p>
            <a:pPr lvl="1">
              <a:buFont typeface="Wingdings" charset="2"/>
              <a:buChar char="q"/>
            </a:pPr>
            <a:r>
              <a:rPr lang="fr-CA" sz="2400" dirty="0"/>
              <a:t>Étudiants étrangers</a:t>
            </a:r>
          </a:p>
          <a:p>
            <a:pPr lvl="1">
              <a:buFont typeface="Wingdings" charset="2"/>
              <a:buChar char="q"/>
            </a:pPr>
            <a:r>
              <a:rPr lang="fr-CA" sz="2400" dirty="0"/>
              <a:t>Nouvelles conditions pour le parrainage familial</a:t>
            </a:r>
          </a:p>
          <a:p>
            <a:pPr lvl="1">
              <a:buFont typeface="Wingdings" charset="2"/>
              <a:buChar char="q"/>
            </a:pPr>
            <a:r>
              <a:rPr lang="fr-CA" sz="2400" dirty="0"/>
              <a:t>Moins de demandeurs d’asile</a:t>
            </a:r>
            <a:endParaRPr lang="fr-CA" sz="3200" dirty="0"/>
          </a:p>
          <a:p>
            <a:pPr>
              <a:buFont typeface="Wingdings" charset="2"/>
              <a:buChar char="q"/>
            </a:pPr>
            <a:r>
              <a:rPr lang="fr-CA" sz="2800" dirty="0">
                <a:cs typeface="ＭＳ Ｐゴシック" charset="0"/>
              </a:rPr>
              <a:t>Transition vers une immigration plus précaire</a:t>
            </a:r>
          </a:p>
          <a:p>
            <a:pPr lvl="1">
              <a:buFont typeface="Wingdings" charset="2"/>
              <a:buChar char="q"/>
            </a:pPr>
            <a:r>
              <a:rPr lang="fr-CA" sz="2400" dirty="0" smtClean="0"/>
              <a:t>Droits limités accordés aux migrants temporaires </a:t>
            </a:r>
            <a:r>
              <a:rPr lang="fr-CA" sz="2400" dirty="0"/>
              <a:t>	</a:t>
            </a:r>
          </a:p>
          <a:p>
            <a:pPr lvl="1">
              <a:buFont typeface="Wingdings" charset="2"/>
              <a:buChar char="q"/>
            </a:pPr>
            <a:r>
              <a:rPr lang="fr-CA" sz="2400" dirty="0"/>
              <a:t>Restrictions d’accès à la résidence permanente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26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78450" y="304800"/>
            <a:ext cx="6050950" cy="1018047"/>
          </a:xfrm>
        </p:spPr>
        <p:txBody>
          <a:bodyPr>
            <a:noAutofit/>
          </a:bodyPr>
          <a:lstStyle/>
          <a:p>
            <a:r>
              <a:rPr lang="fr-CA" sz="4000"/>
              <a:t>Pauvreté croissante des immigrants </a:t>
            </a:r>
            <a:endParaRPr lang="fr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199" y="1869963"/>
            <a:ext cx="4038601" cy="3464037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defRPr/>
            </a:pPr>
            <a:r>
              <a:rPr lang="fr-CA" sz="2300" dirty="0"/>
              <a:t>La plupart des immigrants sont hautement qualifiés, mais sont néanmoins sous-employés ou sans emploi</a:t>
            </a:r>
          </a:p>
          <a:p>
            <a:pPr>
              <a:spcAft>
                <a:spcPts val="600"/>
              </a:spcAft>
              <a:defRPr/>
            </a:pPr>
            <a:r>
              <a:rPr lang="fr-CA" sz="2300" b="1" dirty="0"/>
              <a:t>Taux de pauvreté de 35 % </a:t>
            </a:r>
            <a:r>
              <a:rPr lang="fr-CA" sz="2300" dirty="0"/>
              <a:t>pour les immigrants </a:t>
            </a:r>
            <a:r>
              <a:rPr lang="fr-CA" sz="2300" dirty="0" smtClean="0"/>
              <a:t>qui sont au </a:t>
            </a:r>
            <a:r>
              <a:rPr lang="fr-CA" sz="2300" dirty="0"/>
              <a:t>Canada depuis </a:t>
            </a:r>
            <a:r>
              <a:rPr lang="fr-CA" sz="2300" b="1" dirty="0"/>
              <a:t>moins de 5 ans</a:t>
            </a:r>
          </a:p>
          <a:p>
            <a:pPr>
              <a:spcAft>
                <a:spcPts val="600"/>
              </a:spcAft>
              <a:defRPr/>
            </a:pPr>
            <a:r>
              <a:rPr lang="fr-CA" sz="2300" b="1" dirty="0"/>
              <a:t>Taux de pauvreté de 10 % </a:t>
            </a:r>
            <a:r>
              <a:rPr lang="fr-CA" sz="2300" dirty="0"/>
              <a:t>pour la population générale</a:t>
            </a:r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495800" y="1981200"/>
            <a:ext cx="4191000" cy="316229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9</a:t>
            </a:fld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4572000" y="2057400"/>
            <a:ext cx="4114800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CA" sz="3600" b="1" cap="all" dirty="0">
                <a:latin typeface="+mj-lt"/>
              </a:rPr>
              <a:t>Taux de pauvreté</a:t>
            </a:r>
            <a:endParaRPr lang="en-CA" sz="3600" b="1" cap="all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4490560"/>
            <a:ext cx="1981200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CA" sz="2000" b="1" cap="all" dirty="0" smtClean="0">
                <a:latin typeface="+mj-lt"/>
              </a:rPr>
              <a:t>Canadiens</a:t>
            </a:r>
          </a:p>
          <a:p>
            <a:pPr algn="ctr"/>
            <a:r>
              <a:rPr lang="fr-CA" sz="2000" b="1" cap="all" dirty="0" smtClean="0">
                <a:latin typeface="+mj-lt"/>
              </a:rPr>
              <a:t>non </a:t>
            </a:r>
            <a:r>
              <a:rPr lang="fr-CA" sz="2000" b="1" cap="all" dirty="0" err="1" smtClean="0">
                <a:latin typeface="+mj-lt"/>
              </a:rPr>
              <a:t>racialisés</a:t>
            </a:r>
            <a:endParaRPr lang="en-CA" sz="2000" b="1" cap="all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0" y="4567504"/>
            <a:ext cx="2438400" cy="53860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CA" sz="1700" b="1" cap="all" dirty="0" smtClean="0">
                <a:latin typeface="+mj-lt"/>
              </a:rPr>
              <a:t>Personnes</a:t>
            </a:r>
          </a:p>
          <a:p>
            <a:pPr algn="ctr"/>
            <a:r>
              <a:rPr lang="fr-CA" sz="1700" b="1" cap="all" dirty="0" err="1" smtClean="0">
                <a:latin typeface="+mj-lt"/>
              </a:rPr>
              <a:t>Racialisées</a:t>
            </a:r>
            <a:r>
              <a:rPr lang="fr-CA" sz="1700" b="1" cap="all" dirty="0" smtClean="0">
                <a:latin typeface="+mj-lt"/>
              </a:rPr>
              <a:t> au canada</a:t>
            </a:r>
            <a:endParaRPr lang="en-CA" sz="1700" b="1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8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5070</TotalTime>
  <Words>1213</Words>
  <Application>Microsoft Office PowerPoint</Application>
  <PresentationFormat>On-screen Show (4:3)</PresentationFormat>
  <Paragraphs>390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MS PGothic</vt:lpstr>
      <vt:lpstr>Arial</vt:lpstr>
      <vt:lpstr>Calibri</vt:lpstr>
      <vt:lpstr>Cambria</vt:lpstr>
      <vt:lpstr>HG明朝B</vt:lpstr>
      <vt:lpstr>Times New Roman</vt:lpstr>
      <vt:lpstr>Wingdings</vt:lpstr>
      <vt:lpstr>Wingdings 2</vt:lpstr>
      <vt:lpstr>Oriel</vt:lpstr>
      <vt:lpstr>Les femmes migrantes et  la précarité du statut d’immigration  Rupaleem Bhuyan, Ph. D.  Enquêteuse principale, Migrant Mothers Project Professeure agrégée, Travail social, Université de Toronto</vt:lpstr>
      <vt:lpstr>Programme</vt:lpstr>
      <vt:lpstr>Aperçu du Migrant Mothers Project (MMP)</vt:lpstr>
      <vt:lpstr>MMP – Recherche, mobilisation et défense</vt:lpstr>
      <vt:lpstr>MMP – Études de recherche </vt:lpstr>
      <vt:lpstr>Intersectionnalité : Pourquoi le genre ne suffit pas</vt:lpstr>
      <vt:lpstr>Contexte canadien</vt:lpstr>
      <vt:lpstr>Tendances en matière de politiques</vt:lpstr>
      <vt:lpstr>Pauvreté croissante des immigrants </vt:lpstr>
      <vt:lpstr>2015 : Immigrants permanents et temporaires </vt:lpstr>
      <vt:lpstr>Femmes immigrantes</vt:lpstr>
      <vt:lpstr>Cadre théorique</vt:lpstr>
      <vt:lpstr>PowerPoint Presentation</vt:lpstr>
      <vt:lpstr>Étude de cas :  Demandes d’asile du Mexique liées à la violence familiale</vt:lpstr>
      <vt:lpstr>Violence contre les femmes au Mexique</vt:lpstr>
      <vt:lpstr>PowerPoint Presentation</vt:lpstr>
      <vt:lpstr>Demandeurs d’asile du Mexique, demandeurs principaux seulement, 2007-2012 (CISR, 2012)</vt:lpstr>
      <vt:lpstr> Violence familiale comme  motif de la demande d’asile initiale, 2008-2012 (CISR, 2012)</vt:lpstr>
      <vt:lpstr>Analyse comparative entre les sexes en pratique</vt:lpstr>
      <vt:lpstr>Étude de cas :  Réglementation des mariages transnationaux au moyen de la Stratégie des frontières multiples du Canada   2012-2017</vt:lpstr>
      <vt:lpstr>Résidence permanente conditionnelle (RPC)  (2012-2017)</vt:lpstr>
      <vt:lpstr>Mariages internationaux et  Stratégie des frontières multiples du Canada</vt:lpstr>
      <vt:lpstr>Profil statistique des époux/épouses parrainés  (2013 - 2015)</vt:lpstr>
      <vt:lpstr>Impacts de la résidence permanente conditionnelle</vt:lpstr>
      <vt:lpstr>Leçons tirées de la mise en œuvre de la RPC</vt:lpstr>
      <vt:lpstr>Recommandations du MMP en matière de politiques</vt:lpstr>
      <vt:lpstr>Recommandations du MMP en matière de politiques</vt:lpstr>
      <vt:lpstr>Migrant Mothers Project</vt:lpstr>
      <vt:lpstr>Bibliographie</vt:lpstr>
      <vt:lpstr>Bibliographie (suite)</vt:lpstr>
    </vt:vector>
  </TitlesOfParts>
  <Company>University of Toronto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“How Conditional Settlement Impacts Immigrant Women”   A new study led by the  Migrant Mothers Project</dc:title>
  <dc:creator>Default User</dc:creator>
  <cp:lastModifiedBy>Stephanie.Leung</cp:lastModifiedBy>
  <cp:revision>113</cp:revision>
  <cp:lastPrinted>2017-06-02T13:57:47Z</cp:lastPrinted>
  <dcterms:created xsi:type="dcterms:W3CDTF">2015-03-25T16:20:14Z</dcterms:created>
  <dcterms:modified xsi:type="dcterms:W3CDTF">2017-06-02T14:04:38Z</dcterms:modified>
</cp:coreProperties>
</file>